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9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2" r:id="rId8"/>
    <p:sldId id="264" r:id="rId9"/>
    <p:sldId id="263" r:id="rId10"/>
    <p:sldId id="266" r:id="rId11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CC0000"/>
    <a:srgbClr val="ADF5B4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3" d="100"/>
          <a:sy n="73" d="100"/>
        </p:scale>
        <p:origin x="11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roplets-SD-Title-R1d.png">
            <a:extLst>
              <a:ext uri="{FF2B5EF4-FFF2-40B4-BE49-F238E27FC236}">
                <a16:creationId xmlns:a16="http://schemas.microsoft.com/office/drawing/2014/main" id="{C62B5BE1-D3DD-48D8-909C-862AFCD87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/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29EF8E1-1A23-4973-ADF4-566686A0D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9FA590-A924-4FB4-8B9B-67F7B5580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17FEB35-1342-4CBB-B0A2-D5D98D7BE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DFE97-0728-48A1-A686-8344FF54B8BC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208072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Droplets-SD-Content-R1d.png">
            <a:extLst>
              <a:ext uri="{FF2B5EF4-FFF2-40B4-BE49-F238E27FC236}">
                <a16:creationId xmlns:a16="http://schemas.microsoft.com/office/drawing/2014/main" id="{FE5994F9-D346-428D-B4F1-4674F2A3F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e-IL" noProof="0"/>
              <a:t>לחץ על הסמל כדי להוסיף תמונה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50451181-015F-4D68-80B4-54482211F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995A8BBE-10CC-4351-92DE-016C27477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8CDE25C-1695-46BE-89AF-F918B7F37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D0D5C-6ACB-4122-8CE8-3B99BAD2B310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172921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Droplets-SD-Content-R1d.png">
            <a:extLst>
              <a:ext uri="{FF2B5EF4-FFF2-40B4-BE49-F238E27FC236}">
                <a16:creationId xmlns:a16="http://schemas.microsoft.com/office/drawing/2014/main" id="{95311E72-E8C1-4896-BF45-7AA5AEE17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F7FE9FF-B484-4079-830A-7FF9A68AF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59E21AAE-9ABA-473A-BC42-4EE2F26FC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6195A44-F670-4134-8518-342D8162B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D44F-2022-49E6-9E5F-524A869E952E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2066735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Droplets-SD-Content-R1d.png">
            <a:extLst>
              <a:ext uri="{FF2B5EF4-FFF2-40B4-BE49-F238E27FC236}">
                <a16:creationId xmlns:a16="http://schemas.microsoft.com/office/drawing/2014/main" id="{B69B3793-47BB-464A-A576-A5A747C15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0">
            <a:extLst>
              <a:ext uri="{FF2B5EF4-FFF2-40B4-BE49-F238E27FC236}">
                <a16:creationId xmlns:a16="http://schemas.microsoft.com/office/drawing/2014/main" id="{C1A479E9-B1D9-426B-803C-956828F79FF9}"/>
              </a:ext>
            </a:extLst>
          </p:cNvPr>
          <p:cNvSpPr txBox="1"/>
          <p:nvPr/>
        </p:nvSpPr>
        <p:spPr>
          <a:xfrm>
            <a:off x="738188" y="887413"/>
            <a:ext cx="5461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“</a:t>
            </a:r>
          </a:p>
        </p:txBody>
      </p:sp>
      <p:sp>
        <p:nvSpPr>
          <p:cNvPr id="7" name="TextBox 13">
            <a:extLst>
              <a:ext uri="{FF2B5EF4-FFF2-40B4-BE49-F238E27FC236}">
                <a16:creationId xmlns:a16="http://schemas.microsoft.com/office/drawing/2014/main" id="{5B9CE0C4-4EF9-423D-BFCB-F2908E01DBAB}"/>
              </a:ext>
            </a:extLst>
          </p:cNvPr>
          <p:cNvSpPr txBox="1"/>
          <p:nvPr/>
        </p:nvSpPr>
        <p:spPr>
          <a:xfrm>
            <a:off x="7850188" y="3119438"/>
            <a:ext cx="554037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599614C1-FFC7-4932-9E74-84936EAF172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36D74EDC-38EA-49FE-A312-2EC599D70CB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27AA461-6D1A-4491-A034-ABA5B1DC6CD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1311E-581B-4460-9755-11DC7B219D50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2740275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Droplets-SD-Content-R1d.png">
            <a:extLst>
              <a:ext uri="{FF2B5EF4-FFF2-40B4-BE49-F238E27FC236}">
                <a16:creationId xmlns:a16="http://schemas.microsoft.com/office/drawing/2014/main" id="{7CDB88D8-2518-4621-B797-C9E28E1881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83A876B-36E9-4590-AAB2-08835E651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46C2DDB-85FE-4127-8D61-C7004C513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104CCFB6-34B7-49F5-9BEC-92BF8CB59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3BFAF-DBA0-486F-950E-0E986D630F2D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2036712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3" descr="Droplets-SD-Content-R1d.png">
            <a:extLst>
              <a:ext uri="{FF2B5EF4-FFF2-40B4-BE49-F238E27FC236}">
                <a16:creationId xmlns:a16="http://schemas.microsoft.com/office/drawing/2014/main" id="{73E550AA-4070-4CA0-8F83-8EBD6B8F1A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4" name="Date Placeholder 2">
            <a:extLst>
              <a:ext uri="{FF2B5EF4-FFF2-40B4-BE49-F238E27FC236}">
                <a16:creationId xmlns:a16="http://schemas.microsoft.com/office/drawing/2014/main" id="{95D19346-013A-4015-9FD8-25AA7AEC5AB9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9E4AAF36-0609-49E1-BD75-A9BB54227DB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351E4A67-7597-4A43-831B-3DFB7C99F6AD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AB0AD-9851-4C1E-8788-C95D0BED140E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2702659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6" descr="Droplets-SD-Content-R1d.png">
            <a:extLst>
              <a:ext uri="{FF2B5EF4-FFF2-40B4-BE49-F238E27FC236}">
                <a16:creationId xmlns:a16="http://schemas.microsoft.com/office/drawing/2014/main" id="{A6CE4D87-C529-41A3-99A0-661CA4CC81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e-IL" noProof="0"/>
              <a:t>לחץ על הסמל כדי להוסיף תמונה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e-IL" noProof="0"/>
              <a:t>לחץ על הסמל כדי להוסיף תמונה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e-IL" noProof="0"/>
              <a:t>לחץ על הסמל כדי להוסיף תמונה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3" name="Date Placeholder 2">
            <a:extLst>
              <a:ext uri="{FF2B5EF4-FFF2-40B4-BE49-F238E27FC236}">
                <a16:creationId xmlns:a16="http://schemas.microsoft.com/office/drawing/2014/main" id="{E7243291-F20E-4CE4-A79B-A22EDDBCE7B4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57E2D2D9-6CBD-4B44-8F73-71D86E63D5FE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4">
            <a:extLst>
              <a:ext uri="{FF2B5EF4-FFF2-40B4-BE49-F238E27FC236}">
                <a16:creationId xmlns:a16="http://schemas.microsoft.com/office/drawing/2014/main" id="{711CA31B-E769-48A8-AB53-58EC89343B7C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A0FAC-8AFB-4B8C-9D6F-247889E4A0E9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3718368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Droplets-SD-Content-R1d.png">
            <a:extLst>
              <a:ext uri="{FF2B5EF4-FFF2-40B4-BE49-F238E27FC236}">
                <a16:creationId xmlns:a16="http://schemas.microsoft.com/office/drawing/2014/main" id="{C97C6939-3BA8-4394-8C85-5EF8F3C585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340D2F3-5388-40E3-B83A-1177F78DEE3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9E6D77-3004-4932-A80F-7F56FC4C28C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5A7C6D6-F6F7-42A7-AC5E-A62DFAC2C0B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8E407-F38C-4A7E-8B33-DADE3B2B6132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951088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Droplets-SD-Content-R1d.png">
            <a:extLst>
              <a:ext uri="{FF2B5EF4-FFF2-40B4-BE49-F238E27FC236}">
                <a16:creationId xmlns:a16="http://schemas.microsoft.com/office/drawing/2014/main" id="{8ED1FD9D-866E-4192-BCCB-D791174BBE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3EBA851-0539-4DB3-B9F9-80A7E2A3321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93CA005-B977-459E-AF1C-1219B53BAE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C3C8AC6-19C5-4245-9F69-9AE65DCC85A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4A3CB-8F07-4446-96D5-B052A231E3D1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38994241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72798-ECC3-4DB0-8EF1-2185C3097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B94D0-FCBE-443A-8681-975C8B2EA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C6E15-0A67-4245-BF73-DBFCBE7ED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FA42-0768-4C6B-AF56-79A945896253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461934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roplets-SD-Content-R1d.png">
            <a:extLst>
              <a:ext uri="{FF2B5EF4-FFF2-40B4-BE49-F238E27FC236}">
                <a16:creationId xmlns:a16="http://schemas.microsoft.com/office/drawing/2014/main" id="{A380AB8A-E459-4B54-B28D-F10429A7C8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13C9E12-973F-4054-9C9D-05782BC1A38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3681371-16CF-44CE-BB5A-462DA29B5C7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449DA54-94C2-40E0-8555-35C4D4E8B4B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8185B-3763-442E-BF50-B80D157337FA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1565812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roplets-SD-Content-R1d.png">
            <a:extLst>
              <a:ext uri="{FF2B5EF4-FFF2-40B4-BE49-F238E27FC236}">
                <a16:creationId xmlns:a16="http://schemas.microsoft.com/office/drawing/2014/main" id="{A875EB11-7734-42CE-9666-78E7120DC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D446134-1325-43A1-BC21-30942C825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C236DAC-56DE-4A6B-BD80-85479FD02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B02D01-081D-4B58-92EF-0A570FCD8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725FF-0721-46AB-A63E-7E347E3EDD69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410061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Droplets-SD-Content-R1d.png">
            <a:extLst>
              <a:ext uri="{FF2B5EF4-FFF2-40B4-BE49-F238E27FC236}">
                <a16:creationId xmlns:a16="http://schemas.microsoft.com/office/drawing/2014/main" id="{CFEBB648-D379-4856-9AA1-C117C1461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E3E6708-A310-4B53-BD52-C5B1689A5FD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6D412AC4-2B05-41E6-AABC-F4B25B3B814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1C9E436-66AF-41C7-986C-1F3B7A441E0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7F9CC-27C0-4FEE-B450-895B0D8CCD79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2268824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Droplets-SD-Content-R1d.png">
            <a:extLst>
              <a:ext uri="{FF2B5EF4-FFF2-40B4-BE49-F238E27FC236}">
                <a16:creationId xmlns:a16="http://schemas.microsoft.com/office/drawing/2014/main" id="{9480D214-BBE2-4C03-BDF0-51D964783D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53D66B1A-2D02-4D4F-BEC9-3B6A925358E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41413171-CF1C-49BB-ACCF-1702922F380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F5B4E74B-9BD3-456F-B77E-9D35F898CCA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69517-BFAD-463B-AADE-D3FAA3A479D8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43221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Droplets-SD-Content-R1d.png">
            <a:extLst>
              <a:ext uri="{FF2B5EF4-FFF2-40B4-BE49-F238E27FC236}">
                <a16:creationId xmlns:a16="http://schemas.microsoft.com/office/drawing/2014/main" id="{E8883E7C-1FA0-415E-A62D-B4858E1AC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8AC1F747-6330-4062-84EE-1F231F9AF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F0AEBD9-472A-415D-8506-BA4843949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B9BB872F-11A6-4EE6-9836-D61E5BC3B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DF09C-7E30-4A5E-89CD-CFA7740168D0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3705091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Droplets-SD-Content-R1d.png">
            <a:extLst>
              <a:ext uri="{FF2B5EF4-FFF2-40B4-BE49-F238E27FC236}">
                <a16:creationId xmlns:a16="http://schemas.microsoft.com/office/drawing/2014/main" id="{85AE2E00-5D1E-4FC1-A2FF-EE380FEEB8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BFCEF38F-FAE6-4F53-84BF-88A230B2A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81203556-C4A7-404B-9412-D85285193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77A07DB-3FC7-4E65-BC44-7AFDF2F5D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5C75C-8070-4308-B80A-1F909218C248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1577286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Droplets-SD-Content-R1d.png">
            <a:extLst>
              <a:ext uri="{FF2B5EF4-FFF2-40B4-BE49-F238E27FC236}">
                <a16:creationId xmlns:a16="http://schemas.microsoft.com/office/drawing/2014/main" id="{32127B0F-9119-48A7-8764-D6DB747573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99998B8A-C5CB-4CD4-A975-16BB167E098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BEDABD2B-18F2-485D-957D-4367C740CA6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64C32B7-113F-467F-99B5-ACA83D24412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E6499-DC97-4C4D-9869-F2937586C040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2409612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Droplets-SD-Content-R1d.png">
            <a:extLst>
              <a:ext uri="{FF2B5EF4-FFF2-40B4-BE49-F238E27FC236}">
                <a16:creationId xmlns:a16="http://schemas.microsoft.com/office/drawing/2014/main" id="{49BE3EA8-9500-4817-B6E1-4B8841D93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e-IL" noProof="0"/>
              <a:t>לחץ על הסמל כדי להוסיף תמונה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0DBB0847-32C2-4845-A0A3-D00D0897E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58DAC34E-0E63-4533-A559-5E2B2FDD9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4891906-3610-41B4-89FD-F7CFC9C54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8785A-7DC9-445D-AACF-350128502C9E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  <p:extLst>
      <p:ext uri="{BB962C8B-B14F-4D97-AF65-F5344CB8AC3E}">
        <p14:creationId xmlns:p14="http://schemas.microsoft.com/office/powerpoint/2010/main" val="3702596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slideLayout" Target="../slideLayouts/slideLayout1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theme" Target="../theme/theme1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>
            <a:extLst>
              <a:ext uri="{FF2B5EF4-FFF2-40B4-BE49-F238E27FC236}">
                <a16:creationId xmlns:a16="http://schemas.microsoft.com/office/drawing/2014/main" id="{4308CD83-6391-4B12-962B-E875EA0912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84CDB1-97B3-40C8-B1FF-EDA25F6DC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9125"/>
            <a:ext cx="7772400" cy="15954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he-IL" altLang="en-US"/>
              <a:t>לחץ כדי לערוך סגנון כותרת של תבנית בסיס</a:t>
            </a:r>
            <a:endParaRPr lang="en-US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F55C4-20B0-4AA1-8894-F3E4A7BC9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2366963"/>
            <a:ext cx="7772400" cy="3424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he-IL" altLang="en-US"/>
              <a:t>לחץ כדי לערוך סגנונות טקסט של תבנית בסיס</a:t>
            </a:r>
            <a:endParaRPr lang="en-US" altLang="en-US"/>
          </a:p>
          <a:p>
            <a:pPr lvl="1"/>
            <a:r>
              <a:rPr lang="he-IL" altLang="en-US"/>
              <a:t>רמה שנייה</a:t>
            </a:r>
            <a:endParaRPr lang="en-US" altLang="en-US"/>
          </a:p>
          <a:p>
            <a:pPr lvl="2"/>
            <a:r>
              <a:rPr lang="he-IL" altLang="en-US"/>
              <a:t>רמה שלישית</a:t>
            </a:r>
            <a:endParaRPr lang="en-US" altLang="en-US"/>
          </a:p>
          <a:p>
            <a:pPr lvl="3"/>
            <a:r>
              <a:rPr lang="he-IL" altLang="en-US"/>
              <a:t>רמה רביעית</a:t>
            </a:r>
            <a:endParaRPr lang="en-US" altLang="en-US"/>
          </a:p>
          <a:p>
            <a:pPr lvl="4"/>
            <a:r>
              <a:rPr lang="he-IL" altLang="en-US"/>
              <a:t>רמה חמישית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5785C-5881-4CBB-B435-CE9C867736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59450" y="58832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A0FAC-7B6A-44BA-8566-252BCA19A7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" y="5883275"/>
            <a:ext cx="5003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FEF1A-4AD3-4B17-936E-64D9AD3997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85113" y="5883275"/>
            <a:ext cx="573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CEA8B9E2-87B0-4C67-95C7-6F945476BFF2}" type="slidenum">
              <a:rPr lang="he-IL" altLang="en-IL"/>
              <a:pPr>
                <a:defRPr/>
              </a:pPr>
              <a:t>‹#›</a:t>
            </a:fld>
            <a:endParaRPr lang="en-US" altLang="en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  <p:sldLayoutId id="2147483812" r:id="rId17"/>
    <p:sldLayoutId id="2147483795" r:id="rId18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3600" kern="1200" cap="all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  <a:cs typeface="Arial" panose="020B0604020202020204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  <a:cs typeface="Arial" panose="020B0604020202020204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  <a:cs typeface="Arial" panose="020B0604020202020204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  <a:cs typeface="Arial" panose="020B0604020202020204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  <a:cs typeface="Arial" panose="020B0604020202020204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  <a:cs typeface="Arial" panose="020B0604020202020204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  <a:cs typeface="Arial" panose="020B0604020202020204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  <a:cs typeface="Arial" panose="020B0604020202020204" pitchFamily="34" charset="0"/>
        </a:defRPr>
      </a:lvl9pPr>
    </p:titleStyle>
    <p:bodyStyle>
      <a:lvl1pPr marL="228600" indent="-228600" algn="l" rtl="0" fontAlgn="base">
        <a:lnSpc>
          <a:spcPct val="120000"/>
        </a:lnSpc>
        <a:spcBef>
          <a:spcPts val="1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 kern="1200" cap="all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rtl="0" fontAlgn="base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kern="1200" cap="all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1600" kern="1200" cap="all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1400" kern="1200" cap="all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1400" kern="1200" cap="all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18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170FAA91-960D-46EB-B8CC-1646A78EBB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200" y="715963"/>
            <a:ext cx="6400800" cy="2743200"/>
          </a:xfrm>
        </p:spPr>
        <p:txBody>
          <a:bodyPr rtlCol="1">
            <a:normAutofit fontScale="700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ar-JO" sz="4000" b="1" dirty="0">
              <a:cs typeface="+mn-cs"/>
            </a:endParaRPr>
          </a:p>
          <a:p>
            <a:pPr fontAlgn="auto">
              <a:spcAft>
                <a:spcPts val="0"/>
              </a:spcAft>
              <a:defRPr/>
            </a:pPr>
            <a:endParaRPr lang="ar-JO" sz="4000" b="1" dirty="0">
              <a:cs typeface="+mn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ar-JO" sz="5700" b="1" u="sng" dirty="0">
                <a:solidFill>
                  <a:srgbClr val="C00000"/>
                </a:solidFill>
                <a:cs typeface="+mn-cs"/>
              </a:rPr>
              <a:t>الاعداد العشرية </a:t>
            </a:r>
          </a:p>
          <a:p>
            <a:pPr fontAlgn="auto">
              <a:spcAft>
                <a:spcPts val="0"/>
              </a:spcAft>
              <a:defRPr/>
            </a:pPr>
            <a:r>
              <a:rPr lang="ar-JO" sz="5700" b="1" u="sng" dirty="0">
                <a:solidFill>
                  <a:srgbClr val="C00000"/>
                </a:solidFill>
                <a:cs typeface="+mn-cs"/>
              </a:rPr>
              <a:t>للصف الخامس</a:t>
            </a:r>
            <a:endParaRPr lang="he-IL" sz="5700" b="1" u="sng" dirty="0">
              <a:solidFill>
                <a:srgbClr val="C00000"/>
              </a:solidFill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4B9D144-A1C3-478A-8B6D-D1CF748DFC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 marL="571500" indent="-571500" algn="l" rtl="1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ar-SA" altLang="he-IL" sz="4000" b="1" u="sng" dirty="0">
                <a:solidFill>
                  <a:srgbClr val="C00000"/>
                </a:solidFill>
                <a:cs typeface="+mj-cs"/>
              </a:rPr>
              <a:t>اكتب الكسور العشرية على مستقيم الاعداد: </a:t>
            </a:r>
            <a:endParaRPr lang="en-US" altLang="he-IL" sz="4000" b="1" u="sng" dirty="0">
              <a:solidFill>
                <a:srgbClr val="C00000"/>
              </a:solidFill>
              <a:cs typeface="+mj-cs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7992DC1-B647-4369-BAF1-20F6EED9F0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1325" y="1576388"/>
            <a:ext cx="8261350" cy="4900612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endParaRPr lang="ar-SA" altLang="he-IL" dirty="0">
              <a:cs typeface="+mn-cs"/>
            </a:endParaRPr>
          </a:p>
          <a:p>
            <a:pPr fontAlgn="auto">
              <a:spcAft>
                <a:spcPts val="0"/>
              </a:spcAft>
              <a:defRPr/>
            </a:pPr>
            <a:endParaRPr lang="ar-SA" altLang="he-IL" dirty="0">
              <a:cs typeface="+mn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ar-SA" altLang="he-IL" dirty="0">
                <a:cs typeface="+mn-cs"/>
              </a:rPr>
              <a:t>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ar-SA" altLang="he-IL" dirty="0">
                <a:cs typeface="+mn-cs"/>
              </a:rPr>
              <a:t>         8                                        7.5                                                         7</a:t>
            </a:r>
            <a:endParaRPr lang="en-US" altLang="he-IL" dirty="0">
              <a:cs typeface="+mn-cs"/>
            </a:endParaRPr>
          </a:p>
        </p:txBody>
      </p:sp>
      <p:sp>
        <p:nvSpPr>
          <p:cNvPr id="28676" name="Line 4">
            <a:extLst>
              <a:ext uri="{FF2B5EF4-FFF2-40B4-BE49-F238E27FC236}">
                <a16:creationId xmlns:a16="http://schemas.microsoft.com/office/drawing/2014/main" id="{5ED8D166-7AD6-4F89-9FAB-FACE056E6E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075" y="2819400"/>
            <a:ext cx="822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Line 5">
            <a:extLst>
              <a:ext uri="{FF2B5EF4-FFF2-40B4-BE49-F238E27FC236}">
                <a16:creationId xmlns:a16="http://schemas.microsoft.com/office/drawing/2014/main" id="{91C00A05-04A4-4B43-84FD-6F8DCBAB1E0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819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Line 6">
            <a:extLst>
              <a:ext uri="{FF2B5EF4-FFF2-40B4-BE49-F238E27FC236}">
                <a16:creationId xmlns:a16="http://schemas.microsoft.com/office/drawing/2014/main" id="{0F24348C-21B9-472F-B0AD-4155E87360E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819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7">
            <a:extLst>
              <a:ext uri="{FF2B5EF4-FFF2-40B4-BE49-F238E27FC236}">
                <a16:creationId xmlns:a16="http://schemas.microsoft.com/office/drawing/2014/main" id="{B15E26E6-2D6B-4B90-9C43-EBD86B9DDE2E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8797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Text Box 9">
            <a:extLst>
              <a:ext uri="{FF2B5EF4-FFF2-40B4-BE49-F238E27FC236}">
                <a16:creationId xmlns:a16="http://schemas.microsoft.com/office/drawing/2014/main" id="{8FB199C9-E50D-4FA3-AA1C-E52CE7613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886200"/>
            <a:ext cx="701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he-IL" altLang="he-IL" sz="1800" b="1">
              <a:latin typeface="Arial" panose="020B0604020202020204" pitchFamily="34" charset="0"/>
            </a:endParaRPr>
          </a:p>
        </p:txBody>
      </p:sp>
      <p:sp>
        <p:nvSpPr>
          <p:cNvPr id="28681" name="Text Box 10">
            <a:extLst>
              <a:ext uri="{FF2B5EF4-FFF2-40B4-BE49-F238E27FC236}">
                <a16:creationId xmlns:a16="http://schemas.microsoft.com/office/drawing/2014/main" id="{3590441C-F118-4EAB-BCA6-8FE9C7BB3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962400"/>
            <a:ext cx="701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he-IL" altLang="he-IL" sz="1800" b="1">
              <a:latin typeface="Arial" panose="020B0604020202020204" pitchFamily="34" charset="0"/>
            </a:endParaRPr>
          </a:p>
        </p:txBody>
      </p:sp>
      <p:sp>
        <p:nvSpPr>
          <p:cNvPr id="28682" name="Text Box 11">
            <a:extLst>
              <a:ext uri="{FF2B5EF4-FFF2-40B4-BE49-F238E27FC236}">
                <a16:creationId xmlns:a16="http://schemas.microsoft.com/office/drawing/2014/main" id="{D58CBBBA-685F-4116-BB98-7B5254DE3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038600"/>
            <a:ext cx="701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he-IL" altLang="he-IL" sz="1800" b="1">
              <a:latin typeface="Arial" panose="020B0604020202020204" pitchFamily="34" charset="0"/>
            </a:endParaRPr>
          </a:p>
        </p:txBody>
      </p:sp>
      <p:sp>
        <p:nvSpPr>
          <p:cNvPr id="28683" name="Text Box 12">
            <a:extLst>
              <a:ext uri="{FF2B5EF4-FFF2-40B4-BE49-F238E27FC236}">
                <a16:creationId xmlns:a16="http://schemas.microsoft.com/office/drawing/2014/main" id="{46BD7FDB-758C-4362-B841-0FA08E598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962400"/>
            <a:ext cx="701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he-IL" altLang="he-IL" sz="1800" b="1">
              <a:latin typeface="Arial" panose="020B0604020202020204" pitchFamily="34" charset="0"/>
            </a:endParaRPr>
          </a:p>
        </p:txBody>
      </p:sp>
      <p:sp>
        <p:nvSpPr>
          <p:cNvPr id="28684" name="Text Box 13">
            <a:extLst>
              <a:ext uri="{FF2B5EF4-FFF2-40B4-BE49-F238E27FC236}">
                <a16:creationId xmlns:a16="http://schemas.microsoft.com/office/drawing/2014/main" id="{92ED092B-0D26-4E99-AFB9-E29739604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38600"/>
            <a:ext cx="701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he-IL" altLang="he-IL" sz="1800" b="1">
              <a:latin typeface="Arial" panose="020B0604020202020204" pitchFamily="34" charset="0"/>
            </a:endParaRPr>
          </a:p>
        </p:txBody>
      </p:sp>
      <p:sp>
        <p:nvSpPr>
          <p:cNvPr id="28685" name="Text Box 14">
            <a:extLst>
              <a:ext uri="{FF2B5EF4-FFF2-40B4-BE49-F238E27FC236}">
                <a16:creationId xmlns:a16="http://schemas.microsoft.com/office/drawing/2014/main" id="{0278286C-3FB0-4629-9ECF-7FCD69C85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962400"/>
            <a:ext cx="701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he-IL" altLang="he-IL" sz="1800" b="1">
              <a:latin typeface="Arial" panose="020B0604020202020204" pitchFamily="34" charset="0"/>
            </a:endParaRPr>
          </a:p>
        </p:txBody>
      </p:sp>
      <p:sp>
        <p:nvSpPr>
          <p:cNvPr id="28686" name="Text Box 15">
            <a:extLst>
              <a:ext uri="{FF2B5EF4-FFF2-40B4-BE49-F238E27FC236}">
                <a16:creationId xmlns:a16="http://schemas.microsoft.com/office/drawing/2014/main" id="{77811076-E860-4D45-A5F5-64E50E51B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343400"/>
            <a:ext cx="701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he-IL" altLang="he-IL" sz="1800" b="1">
              <a:latin typeface="Arial" panose="020B0604020202020204" pitchFamily="34" charset="0"/>
            </a:endParaRPr>
          </a:p>
        </p:txBody>
      </p:sp>
      <p:sp>
        <p:nvSpPr>
          <p:cNvPr id="28687" name="Text Box 16">
            <a:extLst>
              <a:ext uri="{FF2B5EF4-FFF2-40B4-BE49-F238E27FC236}">
                <a16:creationId xmlns:a16="http://schemas.microsoft.com/office/drawing/2014/main" id="{A4837421-88EC-47BB-941C-5E4A3F1E2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495800"/>
            <a:ext cx="701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he-IL" altLang="he-IL" sz="1800" b="1">
              <a:latin typeface="Arial" panose="020B0604020202020204" pitchFamily="34" charset="0"/>
            </a:endParaRPr>
          </a:p>
        </p:txBody>
      </p:sp>
      <p:sp>
        <p:nvSpPr>
          <p:cNvPr id="28688" name="Text Box 17">
            <a:extLst>
              <a:ext uri="{FF2B5EF4-FFF2-40B4-BE49-F238E27FC236}">
                <a16:creationId xmlns:a16="http://schemas.microsoft.com/office/drawing/2014/main" id="{4D909A2F-20BF-4B03-8BB7-9AE00185E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962400"/>
            <a:ext cx="701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he-IL" altLang="he-IL" sz="1800" b="1">
              <a:latin typeface="Arial" panose="020B0604020202020204" pitchFamily="34" charset="0"/>
            </a:endParaRPr>
          </a:p>
        </p:txBody>
      </p:sp>
      <p:sp>
        <p:nvSpPr>
          <p:cNvPr id="28689" name="Rectangle 19">
            <a:extLst>
              <a:ext uri="{FF2B5EF4-FFF2-40B4-BE49-F238E27FC236}">
                <a16:creationId xmlns:a16="http://schemas.microsoft.com/office/drawing/2014/main" id="{138DC9E7-5D3F-4D1F-B11B-4C1809352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588" y="2895600"/>
            <a:ext cx="685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he-IL" altLang="he-IL" sz="1800" b="1">
              <a:latin typeface="Arial" panose="020B0604020202020204" pitchFamily="34" charset="0"/>
            </a:endParaRPr>
          </a:p>
        </p:txBody>
      </p:sp>
      <p:sp>
        <p:nvSpPr>
          <p:cNvPr id="28690" name="Rectangle 20">
            <a:extLst>
              <a:ext uri="{FF2B5EF4-FFF2-40B4-BE49-F238E27FC236}">
                <a16:creationId xmlns:a16="http://schemas.microsoft.com/office/drawing/2014/main" id="{E3FC0BBF-8748-4A28-BEE6-57B7EE45A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7238" y="2911475"/>
            <a:ext cx="554037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he-IL" altLang="he-IL" sz="1800" b="1">
              <a:latin typeface="Arial" panose="020B0604020202020204" pitchFamily="34" charset="0"/>
            </a:endParaRPr>
          </a:p>
        </p:txBody>
      </p:sp>
      <p:sp>
        <p:nvSpPr>
          <p:cNvPr id="28691" name="Rectangle 21">
            <a:extLst>
              <a:ext uri="{FF2B5EF4-FFF2-40B4-BE49-F238E27FC236}">
                <a16:creationId xmlns:a16="http://schemas.microsoft.com/office/drawing/2014/main" id="{5E537CE0-1BFA-4291-BBCB-1E178DA4F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3125" y="2911475"/>
            <a:ext cx="525463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he-IL" altLang="he-IL" sz="1800" b="1">
              <a:latin typeface="Arial" panose="020B0604020202020204" pitchFamily="34" charset="0"/>
            </a:endParaRPr>
          </a:p>
        </p:txBody>
      </p:sp>
      <p:sp>
        <p:nvSpPr>
          <p:cNvPr id="28692" name="Rectangle 22">
            <a:extLst>
              <a:ext uri="{FF2B5EF4-FFF2-40B4-BE49-F238E27FC236}">
                <a16:creationId xmlns:a16="http://schemas.microsoft.com/office/drawing/2014/main" id="{B81484F7-4EF5-4FE1-9651-675543087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6213" y="2905125"/>
            <a:ext cx="511175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he-IL" altLang="he-IL" sz="1800" b="1">
              <a:latin typeface="Arial" panose="020B0604020202020204" pitchFamily="34" charset="0"/>
            </a:endParaRPr>
          </a:p>
        </p:txBody>
      </p:sp>
      <p:sp>
        <p:nvSpPr>
          <p:cNvPr id="28693" name="Rectangle 23">
            <a:extLst>
              <a:ext uri="{FF2B5EF4-FFF2-40B4-BE49-F238E27FC236}">
                <a16:creationId xmlns:a16="http://schemas.microsoft.com/office/drawing/2014/main" id="{81639C25-0308-448D-BC2F-74746E416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6063" y="2928938"/>
            <a:ext cx="511175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he-IL" altLang="he-IL" sz="1800" b="1">
              <a:latin typeface="Arial" panose="020B0604020202020204" pitchFamily="34" charset="0"/>
            </a:endParaRPr>
          </a:p>
        </p:txBody>
      </p:sp>
      <p:sp>
        <p:nvSpPr>
          <p:cNvPr id="28694" name="Rectangle 25">
            <a:extLst>
              <a:ext uri="{FF2B5EF4-FFF2-40B4-BE49-F238E27FC236}">
                <a16:creationId xmlns:a16="http://schemas.microsoft.com/office/drawing/2014/main" id="{035C87A3-2EDA-4C45-B788-D43DF456B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4538" y="2917825"/>
            <a:ext cx="685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he-IL" altLang="he-IL" sz="1800" b="1">
              <a:latin typeface="Arial" panose="020B0604020202020204" pitchFamily="34" charset="0"/>
            </a:endParaRPr>
          </a:p>
        </p:txBody>
      </p:sp>
      <p:sp>
        <p:nvSpPr>
          <p:cNvPr id="28695" name="Rectangle 26">
            <a:extLst>
              <a:ext uri="{FF2B5EF4-FFF2-40B4-BE49-F238E27FC236}">
                <a16:creationId xmlns:a16="http://schemas.microsoft.com/office/drawing/2014/main" id="{14CE80FC-577E-4E7D-9490-947E685CC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0675" y="2921000"/>
            <a:ext cx="685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he-IL" altLang="he-IL" sz="1800" b="1">
              <a:latin typeface="Arial" panose="020B0604020202020204" pitchFamily="34" charset="0"/>
            </a:endParaRPr>
          </a:p>
        </p:txBody>
      </p:sp>
      <p:sp>
        <p:nvSpPr>
          <p:cNvPr id="28696" name="Rectangle 27">
            <a:extLst>
              <a:ext uri="{FF2B5EF4-FFF2-40B4-BE49-F238E27FC236}">
                <a16:creationId xmlns:a16="http://schemas.microsoft.com/office/drawing/2014/main" id="{8E7C585D-8776-48FB-822A-2EC744B34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2363" y="2905125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he-IL" altLang="he-IL" sz="18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BFDB743-F80E-407C-B55A-4501F4AFE21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252413"/>
            <a:ext cx="7772400" cy="1066800"/>
          </a:xfrm>
        </p:spPr>
        <p:txBody>
          <a:bodyPr rtlCol="1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altLang="he-IL" sz="4000" b="1" u="sng" dirty="0">
                <a:solidFill>
                  <a:srgbClr val="C00000"/>
                </a:solidFill>
                <a:cs typeface="+mj-cs"/>
              </a:rPr>
              <a:t>الكسور العشرية</a:t>
            </a:r>
            <a:br>
              <a:rPr lang="ar-SA" altLang="he-IL" sz="4000" b="1" dirty="0">
                <a:cs typeface="+mj-cs"/>
              </a:rPr>
            </a:br>
            <a:endParaRPr lang="en-US" altLang="he-IL" sz="4000" dirty="0">
              <a:cs typeface="+mj-cs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3DB4E0B-6010-4DA8-B3DD-19B4359D127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95300" y="1143000"/>
            <a:ext cx="8153400" cy="4800600"/>
          </a:xfrm>
        </p:spPr>
        <p:txBody>
          <a:bodyPr rtlCol="1"/>
          <a:lstStyle/>
          <a:p>
            <a:pPr marL="457200" indent="-457200" algn="r" rtl="1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ar-SA" altLang="he-IL" sz="2400" b="1" dirty="0">
                <a:solidFill>
                  <a:srgbClr val="C00000"/>
                </a:solidFill>
                <a:cs typeface="+mn-cs"/>
              </a:rPr>
              <a:t>الكسر العشري :هو كسر عادى مقامه 10 أو 100 أو 1000 أو( قوى العشرة).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ar-SA" altLang="he-IL" b="1" dirty="0">
                <a:solidFill>
                  <a:schemeClr val="tx1"/>
                </a:solidFill>
                <a:cs typeface="+mn-cs"/>
              </a:rPr>
              <a:t>الجزء الملون هو :هو عباره عن </a:t>
            </a:r>
            <a:r>
              <a:rPr lang="ar-SA" altLang="he-IL" b="1" u="sng" dirty="0">
                <a:solidFill>
                  <a:schemeClr val="tx1"/>
                </a:solidFill>
                <a:cs typeface="+mn-cs"/>
              </a:rPr>
              <a:t>البسط 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ar-SA" altLang="he-IL" b="1" dirty="0">
                <a:solidFill>
                  <a:schemeClr val="tx1"/>
                </a:solidFill>
                <a:cs typeface="+mn-cs"/>
              </a:rPr>
              <a:t>جميع الاقسام هي </a:t>
            </a:r>
            <a:r>
              <a:rPr lang="ar-SA" altLang="he-IL" b="1" u="sng" dirty="0">
                <a:solidFill>
                  <a:schemeClr val="tx1"/>
                </a:solidFill>
                <a:cs typeface="+mn-cs"/>
              </a:rPr>
              <a:t>المقام </a:t>
            </a:r>
            <a:r>
              <a:rPr lang="ar-SA" altLang="he-IL" b="1" dirty="0">
                <a:solidFill>
                  <a:schemeClr val="tx1"/>
                </a:solidFill>
                <a:cs typeface="+mn-cs"/>
              </a:rPr>
              <a:t>( اقسام الواحد صحيح )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he-IL" altLang="he-IL" b="1" dirty="0">
                <a:solidFill>
                  <a:schemeClr val="tx1"/>
                </a:solidFill>
                <a:cs typeface="+mn-cs"/>
              </a:rPr>
              <a:t>0.</a:t>
            </a:r>
            <a:r>
              <a:rPr lang="ar-SA" altLang="he-IL" b="1" dirty="0">
                <a:solidFill>
                  <a:schemeClr val="tx1"/>
                </a:solidFill>
                <a:cs typeface="+mn-cs"/>
              </a:rPr>
              <a:t>2</a:t>
            </a:r>
            <a:r>
              <a:rPr lang="he-IL" altLang="he-IL" b="1" dirty="0">
                <a:solidFill>
                  <a:schemeClr val="tx1"/>
                </a:solidFill>
                <a:cs typeface="+mn-cs"/>
              </a:rPr>
              <a:t>=2/10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he-IL" altLang="he-IL" b="1" dirty="0">
                <a:solidFill>
                  <a:schemeClr val="tx1"/>
                </a:solidFill>
                <a:cs typeface="+mn-cs"/>
              </a:rPr>
              <a:t>0.</a:t>
            </a:r>
            <a:r>
              <a:rPr lang="ar-SA" altLang="he-IL" b="1" dirty="0">
                <a:solidFill>
                  <a:schemeClr val="tx1"/>
                </a:solidFill>
                <a:cs typeface="+mn-cs"/>
              </a:rPr>
              <a:t>20=</a:t>
            </a:r>
            <a:r>
              <a:rPr lang="he-IL" altLang="he-IL" b="1" dirty="0">
                <a:solidFill>
                  <a:schemeClr val="tx1"/>
                </a:solidFill>
                <a:cs typeface="+mn-cs"/>
              </a:rPr>
              <a:t>20/10</a:t>
            </a:r>
            <a:r>
              <a:rPr lang="ar-SA" altLang="he-IL" b="1" dirty="0">
                <a:solidFill>
                  <a:schemeClr val="tx1"/>
                </a:solidFill>
                <a:cs typeface="+mn-cs"/>
              </a:rPr>
              <a:t>0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he-IL" altLang="he-IL" b="1" dirty="0">
                <a:solidFill>
                  <a:schemeClr val="tx1"/>
                </a:solidFill>
                <a:cs typeface="+mn-cs"/>
              </a:rPr>
              <a:t>0.200=</a:t>
            </a:r>
            <a:r>
              <a:rPr lang="ar-SA" altLang="he-IL" b="1" dirty="0">
                <a:solidFill>
                  <a:schemeClr val="tx1"/>
                </a:solidFill>
                <a:cs typeface="+mn-cs"/>
              </a:rPr>
              <a:t>1000/200</a:t>
            </a:r>
            <a:endParaRPr lang="en-US" altLang="he-IL" b="1" dirty="0">
              <a:solidFill>
                <a:schemeClr val="tx1"/>
              </a:solidFill>
              <a:cs typeface="+mn-cs"/>
            </a:endParaRPr>
          </a:p>
          <a:p>
            <a:pPr algn="l" fontAlgn="auto">
              <a:spcAft>
                <a:spcPts val="0"/>
              </a:spcAft>
              <a:defRPr/>
            </a:pPr>
            <a:endParaRPr lang="ar-SA" altLang="he-IL" b="1" dirty="0">
              <a:cs typeface="+mn-cs"/>
            </a:endParaRPr>
          </a:p>
          <a:p>
            <a:pPr fontAlgn="auto">
              <a:spcAft>
                <a:spcPts val="0"/>
              </a:spcAft>
              <a:defRPr/>
            </a:pPr>
            <a:endParaRPr lang="en-US" altLang="he-IL" b="1" dirty="0">
              <a:cs typeface="+mn-cs"/>
            </a:endParaRPr>
          </a:p>
        </p:txBody>
      </p:sp>
      <p:grpSp>
        <p:nvGrpSpPr>
          <p:cNvPr id="20484" name="Group 15">
            <a:extLst>
              <a:ext uri="{FF2B5EF4-FFF2-40B4-BE49-F238E27FC236}">
                <a16:creationId xmlns:a16="http://schemas.microsoft.com/office/drawing/2014/main" id="{9F0FE37B-88ED-4109-A38C-F95521CEA924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3529013"/>
            <a:ext cx="4114800" cy="1295400"/>
            <a:chOff x="2112" y="2304"/>
            <a:chExt cx="2400" cy="1344"/>
          </a:xfrm>
        </p:grpSpPr>
        <p:sp>
          <p:nvSpPr>
            <p:cNvPr id="20486" name="AutoShape 16">
              <a:extLst>
                <a:ext uri="{FF2B5EF4-FFF2-40B4-BE49-F238E27FC236}">
                  <a16:creationId xmlns:a16="http://schemas.microsoft.com/office/drawing/2014/main" id="{8D6CFE41-E813-44A1-ABE7-14023C49AD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304"/>
              <a:ext cx="240" cy="1344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0487" name="AutoShape 17">
              <a:extLst>
                <a:ext uri="{FF2B5EF4-FFF2-40B4-BE49-F238E27FC236}">
                  <a16:creationId xmlns:a16="http://schemas.microsoft.com/office/drawing/2014/main" id="{01F021E7-C87D-4BD1-89C0-053235A44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2304"/>
              <a:ext cx="240" cy="1344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0488" name="AutoShape 18">
              <a:extLst>
                <a:ext uri="{FF2B5EF4-FFF2-40B4-BE49-F238E27FC236}">
                  <a16:creationId xmlns:a16="http://schemas.microsoft.com/office/drawing/2014/main" id="{3252D9FE-7277-4E2C-A38B-FF569451C1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2304"/>
              <a:ext cx="240" cy="1344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0489" name="AutoShape 19">
              <a:extLst>
                <a:ext uri="{FF2B5EF4-FFF2-40B4-BE49-F238E27FC236}">
                  <a16:creationId xmlns:a16="http://schemas.microsoft.com/office/drawing/2014/main" id="{5F6C8B4F-C864-4F31-8ACA-94F2D757D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2304"/>
              <a:ext cx="240" cy="1344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0490" name="AutoShape 20">
              <a:extLst>
                <a:ext uri="{FF2B5EF4-FFF2-40B4-BE49-F238E27FC236}">
                  <a16:creationId xmlns:a16="http://schemas.microsoft.com/office/drawing/2014/main" id="{A6201C99-B94F-4DEF-B6B5-27B45F9010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2304"/>
              <a:ext cx="240" cy="1344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0491" name="AutoShape 21">
              <a:extLst>
                <a:ext uri="{FF2B5EF4-FFF2-40B4-BE49-F238E27FC236}">
                  <a16:creationId xmlns:a16="http://schemas.microsoft.com/office/drawing/2014/main" id="{9476F57A-4ED4-4F20-8F2B-189899F990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2" y="2304"/>
              <a:ext cx="240" cy="1344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0492" name="AutoShape 22">
              <a:extLst>
                <a:ext uri="{FF2B5EF4-FFF2-40B4-BE49-F238E27FC236}">
                  <a16:creationId xmlns:a16="http://schemas.microsoft.com/office/drawing/2014/main" id="{66BB9D5F-1E54-4997-8A6B-59BDE0C4F8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304"/>
              <a:ext cx="240" cy="1344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0493" name="AutoShape 23">
              <a:extLst>
                <a:ext uri="{FF2B5EF4-FFF2-40B4-BE49-F238E27FC236}">
                  <a16:creationId xmlns:a16="http://schemas.microsoft.com/office/drawing/2014/main" id="{3C8B1EF1-C056-405C-8F6C-5E0DEAE548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304"/>
              <a:ext cx="240" cy="1344"/>
            </a:xfrm>
            <a:prstGeom prst="flowChartProcess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en-US" altLang="he-IL" sz="1800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494" name="AutoShape 24">
              <a:extLst>
                <a:ext uri="{FF2B5EF4-FFF2-40B4-BE49-F238E27FC236}">
                  <a16:creationId xmlns:a16="http://schemas.microsoft.com/office/drawing/2014/main" id="{B4F9F61B-49CD-42B3-9027-B452B0AD22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2304"/>
              <a:ext cx="240" cy="1344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0495" name="AutoShape 25">
              <a:extLst>
                <a:ext uri="{FF2B5EF4-FFF2-40B4-BE49-F238E27FC236}">
                  <a16:creationId xmlns:a16="http://schemas.microsoft.com/office/drawing/2014/main" id="{5A5080C1-7C4E-4F13-82CA-3D1ED663F3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304"/>
              <a:ext cx="240" cy="1344"/>
            </a:xfrm>
            <a:prstGeom prst="flowChartProcess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20485" name="Text Box 27">
            <a:extLst>
              <a:ext uri="{FF2B5EF4-FFF2-40B4-BE49-F238E27FC236}">
                <a16:creationId xmlns:a16="http://schemas.microsoft.com/office/drawing/2014/main" id="{D5B7E66F-7D18-4216-8C87-93265C407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810000"/>
            <a:ext cx="2149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he-IL" sz="18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991BFF7-FEEF-4A6E-8183-39AD5F768B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914400"/>
          </a:xfrm>
        </p:spPr>
        <p:txBody>
          <a:bodyPr rtlCol="0"/>
          <a:lstStyle/>
          <a:p>
            <a:pPr algn="r" rtl="1" fontAlgn="auto">
              <a:spcAft>
                <a:spcPts val="0"/>
              </a:spcAft>
              <a:defRPr/>
            </a:pPr>
            <a:r>
              <a:rPr lang="ar-SA" altLang="he-IL" b="1" u="sng" dirty="0">
                <a:solidFill>
                  <a:srgbClr val="C00000"/>
                </a:solidFill>
                <a:cs typeface="+mj-cs"/>
              </a:rPr>
              <a:t>مفاهيم الكسر العشري </a:t>
            </a:r>
            <a:endParaRPr lang="en-US" altLang="he-IL" b="1" u="sng" dirty="0">
              <a:solidFill>
                <a:srgbClr val="C00000"/>
              </a:solidFill>
              <a:cs typeface="+mj-cs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E8A41A6-5E17-402E-9251-D17954F631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534400" cy="5867400"/>
          </a:xfrm>
        </p:spPr>
        <p:txBody>
          <a:bodyPr rtlCol="0"/>
          <a:lstStyle/>
          <a:p>
            <a:pPr algn="r" rtl="1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ar-SA" altLang="he-IL" sz="2400" b="1" dirty="0">
                <a:solidFill>
                  <a:srgbClr val="C00000"/>
                </a:solidFill>
                <a:cs typeface="+mn-cs"/>
              </a:rPr>
              <a:t>هو جزء من واحد صحيح</a:t>
            </a:r>
          </a:p>
          <a:p>
            <a:pPr marL="0" indent="0" algn="r" rtl="1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ar-SA" altLang="he-IL" sz="2400" b="1" dirty="0">
              <a:solidFill>
                <a:srgbClr val="C00000"/>
              </a:solidFill>
              <a:cs typeface="+mn-cs"/>
            </a:endParaRPr>
          </a:p>
          <a:p>
            <a:pPr marL="609600" indent="-609600" algn="r" fontAlgn="auto">
              <a:spcAft>
                <a:spcPts val="0"/>
              </a:spcAft>
              <a:buFontTx/>
              <a:buAutoNum type="arabicPeriod"/>
              <a:defRPr/>
            </a:pPr>
            <a:endParaRPr lang="ar-SA" altLang="he-IL" b="1" dirty="0">
              <a:solidFill>
                <a:srgbClr val="CC00CC"/>
              </a:solidFill>
              <a:cs typeface="+mn-cs"/>
            </a:endParaRPr>
          </a:p>
          <a:p>
            <a:pPr marL="0" indent="0" algn="r" rtl="1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ar-SA" altLang="he-IL" sz="2400" b="1" dirty="0">
                <a:cs typeface="+mn-cs"/>
              </a:rPr>
              <a:t>اربع أجزاء من عشره </a:t>
            </a:r>
          </a:p>
          <a:p>
            <a:pPr marL="0" indent="0"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ar-SA" altLang="he-IL" b="1" dirty="0">
              <a:solidFill>
                <a:srgbClr val="CC00CC"/>
              </a:solidFill>
              <a:cs typeface="+mn-cs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ar-SA" altLang="he-IL" b="1" dirty="0">
              <a:cs typeface="+mn-cs"/>
            </a:endParaRP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ar-SA" altLang="he-IL" b="1" dirty="0">
              <a:cs typeface="+mn-cs"/>
            </a:endParaRPr>
          </a:p>
          <a:p>
            <a:pPr marL="609600" indent="-609600" algn="r" fontAlgn="auto">
              <a:spcAft>
                <a:spcPts val="0"/>
              </a:spcAft>
              <a:buFontTx/>
              <a:buNone/>
              <a:defRPr/>
            </a:pPr>
            <a:r>
              <a:rPr lang="ar-SA" altLang="he-IL" sz="2400" b="1" dirty="0">
                <a:cs typeface="+mn-cs"/>
              </a:rPr>
              <a:t>1.6واحد صحيح وسته اعشار</a:t>
            </a:r>
          </a:p>
          <a:p>
            <a:pPr marL="609600" indent="-609600" algn="r" fontAlgn="auto">
              <a:spcAft>
                <a:spcPts val="0"/>
              </a:spcAft>
              <a:buFontTx/>
              <a:buNone/>
              <a:defRPr/>
            </a:pPr>
            <a:r>
              <a:rPr lang="ar-SA" altLang="he-IL" sz="2400" b="1" dirty="0">
                <a:cs typeface="+mn-cs"/>
              </a:rPr>
              <a:t>2.3 اثنان صحيح وثلاثة اعشار </a:t>
            </a: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endParaRPr lang="ar-SA" altLang="he-IL" b="1" dirty="0">
              <a:cs typeface="+mn-cs"/>
            </a:endParaRP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endParaRPr lang="ar-SA" altLang="he-IL" b="1" dirty="0">
              <a:cs typeface="+mn-cs"/>
            </a:endParaRP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endParaRPr lang="ar-SA" altLang="he-IL" b="1" dirty="0">
              <a:cs typeface="+mn-cs"/>
            </a:endParaRP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endParaRPr lang="ar-SA" altLang="he-IL" b="1" dirty="0">
              <a:cs typeface="+mn-cs"/>
            </a:endParaRPr>
          </a:p>
          <a:p>
            <a:pPr marL="609600" indent="-609600" fontAlgn="auto">
              <a:spcAft>
                <a:spcPts val="0"/>
              </a:spcAft>
              <a:defRPr/>
            </a:pPr>
            <a:endParaRPr lang="en-US" altLang="he-IL" b="1" dirty="0">
              <a:cs typeface="+mn-cs"/>
            </a:endParaRPr>
          </a:p>
          <a:p>
            <a:pPr marL="609600" indent="-609600" fontAlgn="auto">
              <a:spcAft>
                <a:spcPts val="0"/>
              </a:spcAft>
              <a:defRPr/>
            </a:pPr>
            <a:endParaRPr lang="en-US" altLang="he-IL" dirty="0">
              <a:cs typeface="+mn-cs"/>
            </a:endParaRPr>
          </a:p>
        </p:txBody>
      </p:sp>
      <p:grpSp>
        <p:nvGrpSpPr>
          <p:cNvPr id="21508" name="Group 4">
            <a:extLst>
              <a:ext uri="{FF2B5EF4-FFF2-40B4-BE49-F238E27FC236}">
                <a16:creationId xmlns:a16="http://schemas.microsoft.com/office/drawing/2014/main" id="{8D8A8D60-153F-4298-9E2F-0E30993120A1}"/>
              </a:ext>
            </a:extLst>
          </p:cNvPr>
          <p:cNvGrpSpPr>
            <a:grpSpLocks/>
          </p:cNvGrpSpPr>
          <p:nvPr/>
        </p:nvGrpSpPr>
        <p:grpSpPr bwMode="auto">
          <a:xfrm>
            <a:off x="815975" y="876300"/>
            <a:ext cx="3810000" cy="2133600"/>
            <a:chOff x="2112" y="2304"/>
            <a:chExt cx="2400" cy="1344"/>
          </a:xfrm>
        </p:grpSpPr>
        <p:sp>
          <p:nvSpPr>
            <p:cNvPr id="21511" name="AutoShape 5">
              <a:extLst>
                <a:ext uri="{FF2B5EF4-FFF2-40B4-BE49-F238E27FC236}">
                  <a16:creationId xmlns:a16="http://schemas.microsoft.com/office/drawing/2014/main" id="{06D2E10A-488D-4F02-A0C5-40063B1BBA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304"/>
              <a:ext cx="240" cy="1344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1512" name="AutoShape 6">
              <a:extLst>
                <a:ext uri="{FF2B5EF4-FFF2-40B4-BE49-F238E27FC236}">
                  <a16:creationId xmlns:a16="http://schemas.microsoft.com/office/drawing/2014/main" id="{7D7452F7-1004-42F9-9447-5F89831E8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2304"/>
              <a:ext cx="240" cy="1344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1513" name="AutoShape 7">
              <a:extLst>
                <a:ext uri="{FF2B5EF4-FFF2-40B4-BE49-F238E27FC236}">
                  <a16:creationId xmlns:a16="http://schemas.microsoft.com/office/drawing/2014/main" id="{6CAF6DE9-FDD2-41DD-90F4-2E50836C9D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2304"/>
              <a:ext cx="240" cy="1344"/>
            </a:xfrm>
            <a:prstGeom prst="flowChartProcess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1514" name="AutoShape 8">
              <a:extLst>
                <a:ext uri="{FF2B5EF4-FFF2-40B4-BE49-F238E27FC236}">
                  <a16:creationId xmlns:a16="http://schemas.microsoft.com/office/drawing/2014/main" id="{106DF85B-6388-46E0-8C2D-786455EF91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2304"/>
              <a:ext cx="240" cy="1344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1515" name="AutoShape 9">
              <a:extLst>
                <a:ext uri="{FF2B5EF4-FFF2-40B4-BE49-F238E27FC236}">
                  <a16:creationId xmlns:a16="http://schemas.microsoft.com/office/drawing/2014/main" id="{412CD5F0-EC71-44FC-BBAF-5BFEA87B88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2304"/>
              <a:ext cx="240" cy="1344"/>
            </a:xfrm>
            <a:prstGeom prst="flowChartProcess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1516" name="AutoShape 10">
              <a:extLst>
                <a:ext uri="{FF2B5EF4-FFF2-40B4-BE49-F238E27FC236}">
                  <a16:creationId xmlns:a16="http://schemas.microsoft.com/office/drawing/2014/main" id="{68DD969E-258D-469A-81CE-6A1775F1A5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2" y="2304"/>
              <a:ext cx="240" cy="1344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1517" name="AutoShape 11">
              <a:extLst>
                <a:ext uri="{FF2B5EF4-FFF2-40B4-BE49-F238E27FC236}">
                  <a16:creationId xmlns:a16="http://schemas.microsoft.com/office/drawing/2014/main" id="{A0C5A2EE-921D-41E5-9BAD-1C8223159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304"/>
              <a:ext cx="240" cy="1344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1518" name="AutoShape 12">
              <a:extLst>
                <a:ext uri="{FF2B5EF4-FFF2-40B4-BE49-F238E27FC236}">
                  <a16:creationId xmlns:a16="http://schemas.microsoft.com/office/drawing/2014/main" id="{52003E31-A5B0-49ED-8FFB-0355BF1AA8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304"/>
              <a:ext cx="240" cy="1344"/>
            </a:xfrm>
            <a:prstGeom prst="flowChartProcess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en-US" altLang="he-IL" sz="1800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1519" name="AutoShape 13">
              <a:extLst>
                <a:ext uri="{FF2B5EF4-FFF2-40B4-BE49-F238E27FC236}">
                  <a16:creationId xmlns:a16="http://schemas.microsoft.com/office/drawing/2014/main" id="{413C9FDC-3318-4A2B-A18F-2BA0C0F12D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2304"/>
              <a:ext cx="240" cy="1344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1520" name="AutoShape 14">
              <a:extLst>
                <a:ext uri="{FF2B5EF4-FFF2-40B4-BE49-F238E27FC236}">
                  <a16:creationId xmlns:a16="http://schemas.microsoft.com/office/drawing/2014/main" id="{C50ABB48-42D8-436B-9B45-F9E9930E0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304"/>
              <a:ext cx="240" cy="1344"/>
            </a:xfrm>
            <a:prstGeom prst="flowChartProcess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21509" name="Text Box 16">
            <a:extLst>
              <a:ext uri="{FF2B5EF4-FFF2-40B4-BE49-F238E27FC236}">
                <a16:creationId xmlns:a16="http://schemas.microsoft.com/office/drawing/2014/main" id="{B7D0F8B9-DF08-4C7B-A3E9-C08388E60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752600"/>
            <a:ext cx="29718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FontTx/>
              <a:buNone/>
            </a:pPr>
            <a:r>
              <a:rPr lang="he-IL" altLang="he-IL" sz="3600" b="1">
                <a:latin typeface="Arial" panose="020B0604020202020204" pitchFamily="34" charset="0"/>
              </a:rPr>
              <a:t>0.4=4/10</a:t>
            </a:r>
            <a:endParaRPr lang="en-US" altLang="he-IL" sz="2400" b="1">
              <a:latin typeface="Arial" panose="020B0604020202020204" pitchFamily="34" charset="0"/>
            </a:endParaRPr>
          </a:p>
        </p:txBody>
      </p:sp>
      <p:pic>
        <p:nvPicPr>
          <p:cNvPr id="21510" name="Picture 18" descr="ANd9GcRigMO63qMZoBGOtva41HsVrezbUxP3DbiQmnSaKsvBo-VCbAEgWQ">
            <a:extLst>
              <a:ext uri="{FF2B5EF4-FFF2-40B4-BE49-F238E27FC236}">
                <a16:creationId xmlns:a16="http://schemas.microsoft.com/office/drawing/2014/main" id="{BA126269-1A58-444A-9E5A-03B3702E8F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75" y="3848100"/>
            <a:ext cx="3886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2E8783CC-6D6B-4004-92DA-00FE1A3507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 rtlCol="0"/>
          <a:lstStyle/>
          <a:p>
            <a:pPr algn="r" rtl="1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ar-SA" altLang="he-IL" sz="2800" b="1" u="sng" dirty="0">
                <a:solidFill>
                  <a:srgbClr val="C00000"/>
                </a:solidFill>
                <a:cs typeface="+mn-cs"/>
              </a:rPr>
              <a:t>الكسر العشري هو  جزء من مجموعة </a:t>
            </a:r>
            <a:endParaRPr lang="ar-SA" altLang="he-IL" sz="2800" b="1" dirty="0">
              <a:cs typeface="+mn-cs"/>
            </a:endParaRP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ar-SA" altLang="he-IL" b="1" dirty="0">
              <a:cs typeface="+mn-cs"/>
            </a:endParaRPr>
          </a:p>
          <a:p>
            <a:pPr marL="609600" indent="-609600" fontAlgn="auto">
              <a:spcAft>
                <a:spcPts val="0"/>
              </a:spcAft>
              <a:defRPr/>
            </a:pPr>
            <a:endParaRPr lang="ar-SA" altLang="he-IL" b="1" dirty="0">
              <a:cs typeface="+mn-cs"/>
            </a:endParaRPr>
          </a:p>
          <a:p>
            <a:pPr marL="609600" indent="-609600" fontAlgn="auto">
              <a:spcAft>
                <a:spcPts val="0"/>
              </a:spcAft>
              <a:defRPr/>
            </a:pPr>
            <a:endParaRPr lang="ar-SA" altLang="he-IL" b="1" dirty="0">
              <a:cs typeface="+mn-cs"/>
            </a:endParaRPr>
          </a:p>
          <a:p>
            <a:pPr marL="609600" indent="-609600" fontAlgn="auto">
              <a:spcAft>
                <a:spcPts val="0"/>
              </a:spcAft>
              <a:defRPr/>
            </a:pPr>
            <a:endParaRPr lang="ar-SA" altLang="he-IL" b="1" dirty="0">
              <a:cs typeface="+mn-cs"/>
            </a:endParaRPr>
          </a:p>
          <a:p>
            <a:pPr marL="609600" indent="-609600" fontAlgn="auto">
              <a:spcAft>
                <a:spcPts val="0"/>
              </a:spcAft>
              <a:defRPr/>
            </a:pPr>
            <a:endParaRPr lang="ar-SA" altLang="he-IL" b="1" dirty="0">
              <a:cs typeface="+mn-cs"/>
            </a:endParaRPr>
          </a:p>
          <a:p>
            <a:pPr marL="609600" indent="-609600" algn="r" fontAlgn="auto">
              <a:spcAft>
                <a:spcPts val="0"/>
              </a:spcAft>
              <a:defRPr/>
            </a:pPr>
            <a:endParaRPr lang="ar-SA" altLang="he-IL" b="1" dirty="0">
              <a:cs typeface="+mn-cs"/>
            </a:endParaRPr>
          </a:p>
          <a:p>
            <a:pPr marL="609600" indent="-609600" algn="ctr" fontAlgn="auto">
              <a:spcAft>
                <a:spcPts val="0"/>
              </a:spcAft>
              <a:buFontTx/>
              <a:buNone/>
              <a:defRPr/>
            </a:pPr>
            <a:r>
              <a:rPr lang="he-IL" altLang="he-IL" sz="2800" b="1" dirty="0">
                <a:cs typeface="+mn-cs"/>
              </a:rPr>
              <a:t>0.5=5/10 </a:t>
            </a:r>
            <a:r>
              <a:rPr lang="ar-SA" altLang="he-IL" sz="2800" b="1" dirty="0">
                <a:cs typeface="+mn-cs"/>
              </a:rPr>
              <a:t>خمسه أعشار</a:t>
            </a:r>
            <a:r>
              <a:rPr lang="ar-SA" altLang="he-IL" b="1" dirty="0">
                <a:cs typeface="+mn-cs"/>
              </a:rPr>
              <a:t> </a:t>
            </a:r>
            <a:endParaRPr lang="he-IL" altLang="he-IL" b="1" dirty="0">
              <a:cs typeface="+mn-cs"/>
            </a:endParaRPr>
          </a:p>
          <a:p>
            <a:pPr marL="609600" indent="-609600" algn="ctr" fontAlgn="auto">
              <a:spcAft>
                <a:spcPts val="0"/>
              </a:spcAft>
              <a:buFontTx/>
              <a:buNone/>
              <a:defRPr/>
            </a:pPr>
            <a:endParaRPr lang="en-US" altLang="he-IL" dirty="0">
              <a:cs typeface="+mn-cs"/>
            </a:endParaRPr>
          </a:p>
        </p:txBody>
      </p:sp>
      <p:sp>
        <p:nvSpPr>
          <p:cNvPr id="4100" name="AutoShape 4">
            <a:extLst>
              <a:ext uri="{FF2B5EF4-FFF2-40B4-BE49-F238E27FC236}">
                <a16:creationId xmlns:a16="http://schemas.microsoft.com/office/drawing/2014/main" id="{17229BF2-272A-42F4-A35A-08027391E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1752600"/>
            <a:ext cx="1219200" cy="685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CC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0000"/>
              </a:solidFill>
              <a:latin typeface="+mn-lt"/>
            </a:endParaRPr>
          </a:p>
        </p:txBody>
      </p:sp>
      <p:grpSp>
        <p:nvGrpSpPr>
          <p:cNvPr id="22532" name="Group 14">
            <a:extLst>
              <a:ext uri="{FF2B5EF4-FFF2-40B4-BE49-F238E27FC236}">
                <a16:creationId xmlns:a16="http://schemas.microsoft.com/office/drawing/2014/main" id="{F55CAE8C-3E28-40B4-9FA7-D433DC2152C1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1752600"/>
            <a:ext cx="7010400" cy="1524000"/>
            <a:chOff x="816" y="1872"/>
            <a:chExt cx="4416" cy="960"/>
          </a:xfrm>
        </p:grpSpPr>
        <p:sp>
          <p:nvSpPr>
            <p:cNvPr id="4101" name="AutoShape 5">
              <a:extLst>
                <a:ext uri="{FF2B5EF4-FFF2-40B4-BE49-F238E27FC236}">
                  <a16:creationId xmlns:a16="http://schemas.microsoft.com/office/drawing/2014/main" id="{28A1220B-256C-43CE-AD42-BB8656430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1872"/>
              <a:ext cx="768" cy="432"/>
            </a:xfrm>
            <a:prstGeom prst="star5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>
                <a:latin typeface="+mn-lt"/>
              </a:endParaRPr>
            </a:p>
          </p:txBody>
        </p:sp>
        <p:sp>
          <p:nvSpPr>
            <p:cNvPr id="4102" name="AutoShape 6">
              <a:extLst>
                <a:ext uri="{FF2B5EF4-FFF2-40B4-BE49-F238E27FC236}">
                  <a16:creationId xmlns:a16="http://schemas.microsoft.com/office/drawing/2014/main" id="{2C7362EE-3077-4AB2-999F-76B1CA12BF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1872"/>
              <a:ext cx="768" cy="432"/>
            </a:xfrm>
            <a:prstGeom prst="star5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>
                <a:latin typeface="+mn-lt"/>
              </a:endParaRPr>
            </a:p>
          </p:txBody>
        </p:sp>
        <p:sp>
          <p:nvSpPr>
            <p:cNvPr id="4103" name="AutoShape 7">
              <a:extLst>
                <a:ext uri="{FF2B5EF4-FFF2-40B4-BE49-F238E27FC236}">
                  <a16:creationId xmlns:a16="http://schemas.microsoft.com/office/drawing/2014/main" id="{3EA7C545-811F-44C8-8B8B-1F71D43A6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872"/>
              <a:ext cx="768" cy="432"/>
            </a:xfrm>
            <a:prstGeom prst="star5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>
                <a:latin typeface="+mn-lt"/>
              </a:endParaRPr>
            </a:p>
          </p:txBody>
        </p:sp>
        <p:sp>
          <p:nvSpPr>
            <p:cNvPr id="4104" name="AutoShape 8">
              <a:extLst>
                <a:ext uri="{FF2B5EF4-FFF2-40B4-BE49-F238E27FC236}">
                  <a16:creationId xmlns:a16="http://schemas.microsoft.com/office/drawing/2014/main" id="{E8D462E6-1A56-45FF-B35D-8C06F3FE2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1872"/>
              <a:ext cx="768" cy="432"/>
            </a:xfrm>
            <a:prstGeom prst="star5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>
                <a:latin typeface="+mn-lt"/>
              </a:endParaRPr>
            </a:p>
          </p:txBody>
        </p:sp>
        <p:sp>
          <p:nvSpPr>
            <p:cNvPr id="4105" name="AutoShape 9">
              <a:extLst>
                <a:ext uri="{FF2B5EF4-FFF2-40B4-BE49-F238E27FC236}">
                  <a16:creationId xmlns:a16="http://schemas.microsoft.com/office/drawing/2014/main" id="{4549C3C5-7A38-4A76-B22F-0E25CAE310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400"/>
              <a:ext cx="768" cy="432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>
                <a:latin typeface="+mn-lt"/>
              </a:endParaRPr>
            </a:p>
          </p:txBody>
        </p:sp>
        <p:sp>
          <p:nvSpPr>
            <p:cNvPr id="4106" name="AutoShape 10">
              <a:extLst>
                <a:ext uri="{FF2B5EF4-FFF2-40B4-BE49-F238E27FC236}">
                  <a16:creationId xmlns:a16="http://schemas.microsoft.com/office/drawing/2014/main" id="{CF78F3C3-5B56-445B-BEAF-B4988FC91A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400"/>
              <a:ext cx="768" cy="432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>
                <a:latin typeface="+mn-lt"/>
              </a:endParaRPr>
            </a:p>
          </p:txBody>
        </p:sp>
        <p:sp>
          <p:nvSpPr>
            <p:cNvPr id="4107" name="AutoShape 11">
              <a:extLst>
                <a:ext uri="{FF2B5EF4-FFF2-40B4-BE49-F238E27FC236}">
                  <a16:creationId xmlns:a16="http://schemas.microsoft.com/office/drawing/2014/main" id="{0A8BED13-31C5-45BB-97BE-72E8EEF5A6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400"/>
              <a:ext cx="768" cy="432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>
                <a:latin typeface="+mn-lt"/>
              </a:endParaRPr>
            </a:p>
          </p:txBody>
        </p:sp>
        <p:sp>
          <p:nvSpPr>
            <p:cNvPr id="4108" name="AutoShape 12">
              <a:extLst>
                <a:ext uri="{FF2B5EF4-FFF2-40B4-BE49-F238E27FC236}">
                  <a16:creationId xmlns:a16="http://schemas.microsoft.com/office/drawing/2014/main" id="{D0DE1A3D-BE98-4258-BAA5-44878BCB4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400"/>
              <a:ext cx="768" cy="432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>
                <a:latin typeface="+mn-lt"/>
              </a:endParaRPr>
            </a:p>
          </p:txBody>
        </p:sp>
        <p:sp>
          <p:nvSpPr>
            <p:cNvPr id="4109" name="AutoShape 13">
              <a:extLst>
                <a:ext uri="{FF2B5EF4-FFF2-40B4-BE49-F238E27FC236}">
                  <a16:creationId xmlns:a16="http://schemas.microsoft.com/office/drawing/2014/main" id="{636380D5-B62A-4D3D-B8D7-EC8275734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400"/>
              <a:ext cx="768" cy="432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F7A3CCA-F680-4778-A9ED-31D0882398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1"/>
          <a:lstStyle/>
          <a:p>
            <a:pPr marL="571500" indent="-571500" algn="r" rtl="1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ar-SA" altLang="he-IL" sz="4000" b="1" u="sng" dirty="0">
                <a:solidFill>
                  <a:srgbClr val="C00000"/>
                </a:solidFill>
                <a:cs typeface="+mj-cs"/>
              </a:rPr>
              <a:t>الكسر العشري على مستقيم الاعداد </a:t>
            </a:r>
            <a:br>
              <a:rPr lang="ar-SA" altLang="he-IL" sz="4000" b="1" u="sng" dirty="0">
                <a:solidFill>
                  <a:srgbClr val="C00000"/>
                </a:solidFill>
                <a:cs typeface="+mj-cs"/>
              </a:rPr>
            </a:br>
            <a:endParaRPr lang="en-US" altLang="he-IL" sz="4000" b="1" u="sng" dirty="0">
              <a:solidFill>
                <a:srgbClr val="C00000"/>
              </a:solidFill>
              <a:cs typeface="+mj-cs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5D30C2A-E3FE-4795-B5E2-077A940F48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/>
          <a:lstStyle/>
          <a:p>
            <a:pPr marL="609600" indent="-609600" fontAlgn="auto">
              <a:spcAft>
                <a:spcPts val="0"/>
              </a:spcAft>
              <a:defRPr/>
            </a:pPr>
            <a:endParaRPr lang="ar-SA" altLang="he-IL" dirty="0">
              <a:cs typeface="+mn-cs"/>
            </a:endParaRPr>
          </a:p>
          <a:p>
            <a:pPr marL="609600" indent="-609600" fontAlgn="auto">
              <a:spcAft>
                <a:spcPts val="0"/>
              </a:spcAft>
              <a:defRPr/>
            </a:pPr>
            <a:endParaRPr lang="ar-SA" altLang="he-IL" dirty="0">
              <a:cs typeface="+mn-cs"/>
            </a:endParaRPr>
          </a:p>
          <a:p>
            <a:pPr marL="609600" indent="-609600" fontAlgn="auto">
              <a:spcAft>
                <a:spcPts val="0"/>
              </a:spcAft>
              <a:defRPr/>
            </a:pPr>
            <a:endParaRPr lang="ar-SA" altLang="he-IL" dirty="0">
              <a:cs typeface="+mn-cs"/>
            </a:endParaRPr>
          </a:p>
          <a:p>
            <a:pPr marL="609600" indent="-609600" fontAlgn="auto">
              <a:spcAft>
                <a:spcPts val="0"/>
              </a:spcAft>
              <a:defRPr/>
            </a:pPr>
            <a:endParaRPr lang="ar-SA" altLang="he-IL" dirty="0">
              <a:cs typeface="+mn-cs"/>
            </a:endParaRPr>
          </a:p>
          <a:p>
            <a:pPr marL="609600" indent="-609600" fontAlgn="auto">
              <a:spcAft>
                <a:spcPts val="0"/>
              </a:spcAft>
              <a:defRPr/>
            </a:pPr>
            <a:endParaRPr lang="en-US" altLang="he-IL" dirty="0">
              <a:cs typeface="+mn-cs"/>
            </a:endParaRPr>
          </a:p>
        </p:txBody>
      </p:sp>
      <p:sp>
        <p:nvSpPr>
          <p:cNvPr id="23556" name="Line 4">
            <a:extLst>
              <a:ext uri="{FF2B5EF4-FFF2-40B4-BE49-F238E27FC236}">
                <a16:creationId xmlns:a16="http://schemas.microsoft.com/office/drawing/2014/main" id="{7D0C8ED0-5408-4D85-A1DA-E4C07B56FA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3352800"/>
            <a:ext cx="8001000" cy="76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Line 5">
            <a:extLst>
              <a:ext uri="{FF2B5EF4-FFF2-40B4-BE49-F238E27FC236}">
                <a16:creationId xmlns:a16="http://schemas.microsoft.com/office/drawing/2014/main" id="{4BD97071-6708-43BA-85C3-8E797DDCBBF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3429000"/>
            <a:ext cx="0" cy="381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Line 6">
            <a:extLst>
              <a:ext uri="{FF2B5EF4-FFF2-40B4-BE49-F238E27FC236}">
                <a16:creationId xmlns:a16="http://schemas.microsoft.com/office/drawing/2014/main" id="{5D7A50FC-1D9A-4EF2-BBC7-7461E808A047}"/>
              </a:ext>
            </a:extLst>
          </p:cNvPr>
          <p:cNvSpPr>
            <a:spLocks noChangeShapeType="1"/>
          </p:cNvSpPr>
          <p:nvPr/>
        </p:nvSpPr>
        <p:spPr bwMode="auto">
          <a:xfrm>
            <a:off x="8458200" y="3352800"/>
            <a:ext cx="0" cy="381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7">
            <a:extLst>
              <a:ext uri="{FF2B5EF4-FFF2-40B4-BE49-F238E27FC236}">
                <a16:creationId xmlns:a16="http://schemas.microsoft.com/office/drawing/2014/main" id="{D644608A-3A62-402E-8CA7-1923E24498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429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Line 8">
            <a:extLst>
              <a:ext uri="{FF2B5EF4-FFF2-40B4-BE49-F238E27FC236}">
                <a16:creationId xmlns:a16="http://schemas.microsoft.com/office/drawing/2014/main" id="{5514F327-FB9E-4802-BCA5-C9973A5452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429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9">
            <a:extLst>
              <a:ext uri="{FF2B5EF4-FFF2-40B4-BE49-F238E27FC236}">
                <a16:creationId xmlns:a16="http://schemas.microsoft.com/office/drawing/2014/main" id="{C97A02A6-7426-4728-8189-5EDD0B36CD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429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Line 10">
            <a:extLst>
              <a:ext uri="{FF2B5EF4-FFF2-40B4-BE49-F238E27FC236}">
                <a16:creationId xmlns:a16="http://schemas.microsoft.com/office/drawing/2014/main" id="{59376B0D-A197-441D-992F-39BFA53C886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429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>
            <a:extLst>
              <a:ext uri="{FF2B5EF4-FFF2-40B4-BE49-F238E27FC236}">
                <a16:creationId xmlns:a16="http://schemas.microsoft.com/office/drawing/2014/main" id="{D98E9A5D-B298-40B0-9F23-9AE1F626C0D5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3429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>
            <a:extLst>
              <a:ext uri="{FF2B5EF4-FFF2-40B4-BE49-F238E27FC236}">
                <a16:creationId xmlns:a16="http://schemas.microsoft.com/office/drawing/2014/main" id="{FC56A1B5-ED4D-4E03-AAD1-73D9F8C813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3429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6">
            <a:extLst>
              <a:ext uri="{FF2B5EF4-FFF2-40B4-BE49-F238E27FC236}">
                <a16:creationId xmlns:a16="http://schemas.microsoft.com/office/drawing/2014/main" id="{92ECEE32-26BA-471A-A9BB-D4B58DBEFBA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3352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7">
            <a:extLst>
              <a:ext uri="{FF2B5EF4-FFF2-40B4-BE49-F238E27FC236}">
                <a16:creationId xmlns:a16="http://schemas.microsoft.com/office/drawing/2014/main" id="{3CDACED6-F724-4DCB-9415-6AD3136D231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429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8">
            <a:extLst>
              <a:ext uri="{FF2B5EF4-FFF2-40B4-BE49-F238E27FC236}">
                <a16:creationId xmlns:a16="http://schemas.microsoft.com/office/drawing/2014/main" id="{7B4B622A-EACA-45E3-B8AF-6AB7A75573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429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Text Box 19">
            <a:extLst>
              <a:ext uri="{FF2B5EF4-FFF2-40B4-BE49-F238E27FC236}">
                <a16:creationId xmlns:a16="http://schemas.microsoft.com/office/drawing/2014/main" id="{41D904CE-A175-4F04-9C7C-E9A8F7069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886200"/>
            <a:ext cx="685800" cy="396875"/>
          </a:xfrm>
          <a:prstGeom prst="rect">
            <a:avLst/>
          </a:prstGeom>
          <a:solidFill>
            <a:srgbClr val="ADF5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ar-SA" altLang="he-IL" b="1">
                <a:latin typeface="Arial" panose="020B0604020202020204" pitchFamily="34" charset="0"/>
              </a:rPr>
              <a:t>0.1</a:t>
            </a:r>
            <a:endParaRPr lang="en-US" altLang="he-IL" b="1">
              <a:latin typeface="Arial" panose="020B0604020202020204" pitchFamily="34" charset="0"/>
            </a:endParaRPr>
          </a:p>
        </p:txBody>
      </p:sp>
      <p:sp>
        <p:nvSpPr>
          <p:cNvPr id="23569" name="Text Box 20">
            <a:extLst>
              <a:ext uri="{FF2B5EF4-FFF2-40B4-BE49-F238E27FC236}">
                <a16:creationId xmlns:a16="http://schemas.microsoft.com/office/drawing/2014/main" id="{686AD3A0-D09C-499B-A8D4-7CE875F52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886200"/>
            <a:ext cx="685800" cy="396875"/>
          </a:xfrm>
          <a:prstGeom prst="rect">
            <a:avLst/>
          </a:prstGeom>
          <a:solidFill>
            <a:srgbClr val="ADF5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ar-SA" altLang="he-IL" b="1">
                <a:latin typeface="Arial" panose="020B0604020202020204" pitchFamily="34" charset="0"/>
              </a:rPr>
              <a:t>0.5</a:t>
            </a:r>
            <a:endParaRPr lang="en-US" altLang="he-IL" b="1">
              <a:latin typeface="Arial" panose="020B0604020202020204" pitchFamily="34" charset="0"/>
            </a:endParaRPr>
          </a:p>
        </p:txBody>
      </p:sp>
      <p:sp>
        <p:nvSpPr>
          <p:cNvPr id="23570" name="Text Box 21">
            <a:extLst>
              <a:ext uri="{FF2B5EF4-FFF2-40B4-BE49-F238E27FC236}">
                <a16:creationId xmlns:a16="http://schemas.microsoft.com/office/drawing/2014/main" id="{01015120-929C-4610-B765-9C6A9ABD5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886200"/>
            <a:ext cx="685800" cy="396875"/>
          </a:xfrm>
          <a:prstGeom prst="rect">
            <a:avLst/>
          </a:prstGeom>
          <a:solidFill>
            <a:srgbClr val="ADF5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ar-SA" altLang="he-IL" b="1">
                <a:latin typeface="Arial" panose="020B0604020202020204" pitchFamily="34" charset="0"/>
              </a:rPr>
              <a:t>0.6</a:t>
            </a:r>
            <a:endParaRPr lang="en-US" altLang="he-IL" b="1">
              <a:latin typeface="Arial" panose="020B0604020202020204" pitchFamily="34" charset="0"/>
            </a:endParaRPr>
          </a:p>
        </p:txBody>
      </p:sp>
      <p:sp>
        <p:nvSpPr>
          <p:cNvPr id="23571" name="Text Box 22">
            <a:extLst>
              <a:ext uri="{FF2B5EF4-FFF2-40B4-BE49-F238E27FC236}">
                <a16:creationId xmlns:a16="http://schemas.microsoft.com/office/drawing/2014/main" id="{AFF8C2F4-0FF4-484F-A692-65EEB5B20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810000"/>
            <a:ext cx="685800" cy="396875"/>
          </a:xfrm>
          <a:prstGeom prst="rect">
            <a:avLst/>
          </a:prstGeom>
          <a:solidFill>
            <a:srgbClr val="ADF5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ar-SA" altLang="he-IL" b="1">
                <a:latin typeface="Arial" panose="020B0604020202020204" pitchFamily="34" charset="0"/>
              </a:rPr>
              <a:t>0.7</a:t>
            </a:r>
            <a:endParaRPr lang="en-US" altLang="he-IL" b="1">
              <a:latin typeface="Arial" panose="020B0604020202020204" pitchFamily="34" charset="0"/>
            </a:endParaRPr>
          </a:p>
        </p:txBody>
      </p:sp>
      <p:sp>
        <p:nvSpPr>
          <p:cNvPr id="23572" name="Text Box 23">
            <a:extLst>
              <a:ext uri="{FF2B5EF4-FFF2-40B4-BE49-F238E27FC236}">
                <a16:creationId xmlns:a16="http://schemas.microsoft.com/office/drawing/2014/main" id="{04FF1867-A2C4-4CB4-96B8-F5FBC7153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810000"/>
            <a:ext cx="685800" cy="396875"/>
          </a:xfrm>
          <a:prstGeom prst="rect">
            <a:avLst/>
          </a:prstGeom>
          <a:solidFill>
            <a:srgbClr val="ADF5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ar-SA" altLang="he-IL" b="1">
                <a:latin typeface="Arial" panose="020B0604020202020204" pitchFamily="34" charset="0"/>
              </a:rPr>
              <a:t>0.8</a:t>
            </a:r>
            <a:endParaRPr lang="en-US" altLang="he-IL" b="1">
              <a:latin typeface="Arial" panose="020B0604020202020204" pitchFamily="34" charset="0"/>
            </a:endParaRPr>
          </a:p>
        </p:txBody>
      </p:sp>
      <p:sp>
        <p:nvSpPr>
          <p:cNvPr id="23573" name="Text Box 24">
            <a:extLst>
              <a:ext uri="{FF2B5EF4-FFF2-40B4-BE49-F238E27FC236}">
                <a16:creationId xmlns:a16="http://schemas.microsoft.com/office/drawing/2014/main" id="{8A8CC1B4-35EA-43C7-BBA6-2F334B00E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810000"/>
            <a:ext cx="685800" cy="396875"/>
          </a:xfrm>
          <a:prstGeom prst="rect">
            <a:avLst/>
          </a:prstGeom>
          <a:solidFill>
            <a:srgbClr val="ADF5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ar-SA" altLang="he-IL" b="1">
                <a:latin typeface="Arial" panose="020B0604020202020204" pitchFamily="34" charset="0"/>
              </a:rPr>
              <a:t>0.9</a:t>
            </a:r>
            <a:endParaRPr lang="en-US" altLang="he-IL" b="1">
              <a:latin typeface="Arial" panose="020B0604020202020204" pitchFamily="34" charset="0"/>
            </a:endParaRPr>
          </a:p>
        </p:txBody>
      </p:sp>
      <p:sp>
        <p:nvSpPr>
          <p:cNvPr id="23574" name="Text Box 25">
            <a:extLst>
              <a:ext uri="{FF2B5EF4-FFF2-40B4-BE49-F238E27FC236}">
                <a16:creationId xmlns:a16="http://schemas.microsoft.com/office/drawing/2014/main" id="{1422790E-43DD-4FB0-9504-734A9305F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810000"/>
            <a:ext cx="685800" cy="396875"/>
          </a:xfrm>
          <a:prstGeom prst="rect">
            <a:avLst/>
          </a:prstGeom>
          <a:solidFill>
            <a:srgbClr val="ADF5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ar-SA" altLang="he-IL" b="1">
                <a:latin typeface="Arial" panose="020B0604020202020204" pitchFamily="34" charset="0"/>
              </a:rPr>
              <a:t>1</a:t>
            </a:r>
            <a:endParaRPr lang="en-US" altLang="he-IL" b="1">
              <a:latin typeface="Arial" panose="020B0604020202020204" pitchFamily="34" charset="0"/>
            </a:endParaRPr>
          </a:p>
        </p:txBody>
      </p:sp>
      <p:sp>
        <p:nvSpPr>
          <p:cNvPr id="23575" name="Text Box 26">
            <a:extLst>
              <a:ext uri="{FF2B5EF4-FFF2-40B4-BE49-F238E27FC236}">
                <a16:creationId xmlns:a16="http://schemas.microsoft.com/office/drawing/2014/main" id="{907DF0DB-2F0B-40F2-9842-FE7D0DBFF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886200"/>
            <a:ext cx="685800" cy="396875"/>
          </a:xfrm>
          <a:prstGeom prst="rect">
            <a:avLst/>
          </a:prstGeom>
          <a:solidFill>
            <a:srgbClr val="ADF5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ar-SA" altLang="he-IL" b="1">
                <a:latin typeface="Arial" panose="020B0604020202020204" pitchFamily="34" charset="0"/>
              </a:rPr>
              <a:t>   0</a:t>
            </a:r>
            <a:endParaRPr lang="en-US" altLang="he-IL" b="1">
              <a:latin typeface="Arial" panose="020B0604020202020204" pitchFamily="34" charset="0"/>
            </a:endParaRPr>
          </a:p>
        </p:txBody>
      </p:sp>
      <p:sp>
        <p:nvSpPr>
          <p:cNvPr id="23576" name="Text Box 27">
            <a:extLst>
              <a:ext uri="{FF2B5EF4-FFF2-40B4-BE49-F238E27FC236}">
                <a16:creationId xmlns:a16="http://schemas.microsoft.com/office/drawing/2014/main" id="{312A12A4-85A8-46E7-B9C0-FB42ACF08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886200"/>
            <a:ext cx="685800" cy="396875"/>
          </a:xfrm>
          <a:prstGeom prst="rect">
            <a:avLst/>
          </a:prstGeom>
          <a:solidFill>
            <a:srgbClr val="ADF5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ar-SA" altLang="he-IL" b="1">
                <a:latin typeface="Arial" panose="020B0604020202020204" pitchFamily="34" charset="0"/>
              </a:rPr>
              <a:t>0.2</a:t>
            </a:r>
            <a:endParaRPr lang="en-US" altLang="he-IL" b="1">
              <a:latin typeface="Arial" panose="020B0604020202020204" pitchFamily="34" charset="0"/>
            </a:endParaRPr>
          </a:p>
        </p:txBody>
      </p:sp>
      <p:sp>
        <p:nvSpPr>
          <p:cNvPr id="23577" name="Text Box 28">
            <a:extLst>
              <a:ext uri="{FF2B5EF4-FFF2-40B4-BE49-F238E27FC236}">
                <a16:creationId xmlns:a16="http://schemas.microsoft.com/office/drawing/2014/main" id="{5E7C1AB9-03AF-4DAA-A88D-EC932BA83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886200"/>
            <a:ext cx="685800" cy="396875"/>
          </a:xfrm>
          <a:prstGeom prst="rect">
            <a:avLst/>
          </a:prstGeom>
          <a:solidFill>
            <a:srgbClr val="ADF5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ar-SA" altLang="he-IL" b="1">
                <a:latin typeface="Arial" panose="020B0604020202020204" pitchFamily="34" charset="0"/>
              </a:rPr>
              <a:t>0.3</a:t>
            </a:r>
            <a:endParaRPr lang="en-US" altLang="he-IL" b="1">
              <a:latin typeface="Arial" panose="020B0604020202020204" pitchFamily="34" charset="0"/>
            </a:endParaRPr>
          </a:p>
        </p:txBody>
      </p:sp>
      <p:sp>
        <p:nvSpPr>
          <p:cNvPr id="23578" name="Text Box 29">
            <a:extLst>
              <a:ext uri="{FF2B5EF4-FFF2-40B4-BE49-F238E27FC236}">
                <a16:creationId xmlns:a16="http://schemas.microsoft.com/office/drawing/2014/main" id="{1249D474-B919-4E06-900F-0F0E82C48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886200"/>
            <a:ext cx="685800" cy="396875"/>
          </a:xfrm>
          <a:prstGeom prst="rect">
            <a:avLst/>
          </a:prstGeom>
          <a:solidFill>
            <a:srgbClr val="ADF5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ar-SA" altLang="he-IL" b="1">
                <a:latin typeface="Arial" panose="020B0604020202020204" pitchFamily="34" charset="0"/>
              </a:rPr>
              <a:t>0.4</a:t>
            </a:r>
            <a:endParaRPr lang="en-US" altLang="he-IL" b="1">
              <a:latin typeface="Arial" panose="020B0604020202020204" pitchFamily="34" charset="0"/>
            </a:endParaRPr>
          </a:p>
        </p:txBody>
      </p:sp>
      <p:sp>
        <p:nvSpPr>
          <p:cNvPr id="23579" name="Text Box 30">
            <a:extLst>
              <a:ext uri="{FF2B5EF4-FFF2-40B4-BE49-F238E27FC236}">
                <a16:creationId xmlns:a16="http://schemas.microsoft.com/office/drawing/2014/main" id="{EC0DB3D9-3ACF-41DB-BE95-655642320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752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ar-SA" altLang="he-IL" b="1">
                <a:latin typeface="Arial" panose="020B0604020202020204" pitchFamily="34" charset="0"/>
              </a:rPr>
              <a:t>0.1 عشر</a:t>
            </a:r>
            <a:endParaRPr lang="en-US" altLang="he-IL" b="1">
              <a:latin typeface="Arial" panose="020B0604020202020204" pitchFamily="34" charset="0"/>
            </a:endParaRPr>
          </a:p>
        </p:txBody>
      </p:sp>
      <p:sp>
        <p:nvSpPr>
          <p:cNvPr id="23580" name="Line 31">
            <a:extLst>
              <a:ext uri="{FF2B5EF4-FFF2-40B4-BE49-F238E27FC236}">
                <a16:creationId xmlns:a16="http://schemas.microsoft.com/office/drawing/2014/main" id="{3D283489-14E1-482E-8C88-7C847B157E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2057400"/>
            <a:ext cx="152400" cy="1219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Text Box 32">
            <a:extLst>
              <a:ext uri="{FF2B5EF4-FFF2-40B4-BE49-F238E27FC236}">
                <a16:creationId xmlns:a16="http://schemas.microsoft.com/office/drawing/2014/main" id="{52E713AA-CF95-4B67-B8B9-E5030FC79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18288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ar-SA" altLang="he-IL" b="1">
                <a:latin typeface="Arial" panose="020B0604020202020204" pitchFamily="34" charset="0"/>
              </a:rPr>
              <a:t>0.9</a:t>
            </a:r>
            <a:r>
              <a:rPr lang="he-IL" altLang="he-IL" b="1">
                <a:latin typeface="Arial" panose="020B0604020202020204" pitchFamily="34" charset="0"/>
              </a:rPr>
              <a:t> </a:t>
            </a:r>
            <a:r>
              <a:rPr lang="ar-SA" altLang="he-IL" b="1">
                <a:latin typeface="Arial" panose="020B0604020202020204" pitchFamily="34" charset="0"/>
              </a:rPr>
              <a:t>تسعة أعشار</a:t>
            </a:r>
            <a:endParaRPr lang="en-US" altLang="he-IL" b="1">
              <a:latin typeface="Arial" panose="020B0604020202020204" pitchFamily="34" charset="0"/>
            </a:endParaRPr>
          </a:p>
        </p:txBody>
      </p:sp>
      <p:sp>
        <p:nvSpPr>
          <p:cNvPr id="23582" name="Text Box 33">
            <a:extLst>
              <a:ext uri="{FF2B5EF4-FFF2-40B4-BE49-F238E27FC236}">
                <a16:creationId xmlns:a16="http://schemas.microsoft.com/office/drawing/2014/main" id="{8E917BC8-1500-4E1D-A26F-15CE128EF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752600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ar-SA" altLang="he-IL" b="1">
                <a:latin typeface="Arial" panose="020B0604020202020204" pitchFamily="34" charset="0"/>
              </a:rPr>
              <a:t>0.2</a:t>
            </a:r>
            <a:r>
              <a:rPr lang="he-IL" altLang="he-IL" b="1">
                <a:latin typeface="Arial" panose="020B0604020202020204" pitchFamily="34" charset="0"/>
              </a:rPr>
              <a:t> </a:t>
            </a:r>
            <a:r>
              <a:rPr lang="ar-SA" altLang="he-IL" b="1">
                <a:latin typeface="Arial" panose="020B0604020202020204" pitchFamily="34" charset="0"/>
              </a:rPr>
              <a:t>عشرين</a:t>
            </a:r>
            <a:endParaRPr lang="en-US" altLang="he-IL" b="1">
              <a:latin typeface="Arial" panose="020B0604020202020204" pitchFamily="34" charset="0"/>
            </a:endParaRPr>
          </a:p>
        </p:txBody>
      </p:sp>
      <p:sp>
        <p:nvSpPr>
          <p:cNvPr id="23583" name="Line 34">
            <a:extLst>
              <a:ext uri="{FF2B5EF4-FFF2-40B4-BE49-F238E27FC236}">
                <a16:creationId xmlns:a16="http://schemas.microsoft.com/office/drawing/2014/main" id="{1CA63794-502A-4EE1-B2A4-50D796127B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96200" y="2209800"/>
            <a:ext cx="152400" cy="1066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4" name="Line 35">
            <a:extLst>
              <a:ext uri="{FF2B5EF4-FFF2-40B4-BE49-F238E27FC236}">
                <a16:creationId xmlns:a16="http://schemas.microsoft.com/office/drawing/2014/main" id="{1C5884F0-29AF-4D0D-888E-6914DBDA32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2057400"/>
            <a:ext cx="457200" cy="12954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66E5047-FCDF-4B65-B57D-4D08309E60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49238"/>
            <a:ext cx="8229600" cy="1143000"/>
          </a:xfrm>
        </p:spPr>
        <p:txBody>
          <a:bodyPr rtlCol="0"/>
          <a:lstStyle/>
          <a:p>
            <a:pPr marL="571500" indent="-571500" algn="r" rtl="1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ar-SA" altLang="he-IL" b="1" u="sng" dirty="0">
                <a:solidFill>
                  <a:srgbClr val="C00000"/>
                </a:solidFill>
                <a:cs typeface="+mj-cs"/>
              </a:rPr>
              <a:t>الكسر العشري هو عمليه قسمه</a:t>
            </a:r>
            <a:r>
              <a:rPr lang="en-US" altLang="he-IL" b="1" dirty="0">
                <a:solidFill>
                  <a:srgbClr val="C00000"/>
                </a:solidFill>
                <a:cs typeface="+mj-cs"/>
              </a:rPr>
              <a:t>: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4BE97B8-57A1-41FB-9FEF-FA621AED41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 rtlCol="0"/>
          <a:lstStyle/>
          <a:p>
            <a:pPr algn="r" rt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ar-SA" altLang="he-IL" b="1" dirty="0">
                <a:cs typeface="+mn-cs"/>
              </a:rPr>
              <a:t>البسط هو عباره عن الجزء الملون</a:t>
            </a:r>
            <a:r>
              <a:rPr lang="he-IL" altLang="he-IL" b="1" dirty="0">
                <a:cs typeface="+mn-cs"/>
              </a:rPr>
              <a:t>.</a:t>
            </a:r>
            <a:endParaRPr lang="ar-SA" altLang="he-IL" b="1" dirty="0">
              <a:cs typeface="+mn-cs"/>
            </a:endParaRPr>
          </a:p>
          <a:p>
            <a:pPr algn="r" rt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ar-SA" altLang="he-IL" b="1" dirty="0">
                <a:cs typeface="+mn-cs"/>
              </a:rPr>
              <a:t>والمقام من قوى العشرة (على 10 أو 100أو</a:t>
            </a:r>
            <a:r>
              <a:rPr lang="he-IL" altLang="he-IL" b="1" dirty="0">
                <a:cs typeface="+mn-cs"/>
              </a:rPr>
              <a:t>1000):</a:t>
            </a:r>
          </a:p>
          <a:p>
            <a:pPr algn="r" rt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he-IL" altLang="he-IL" b="1" dirty="0">
                <a:cs typeface="+mn-cs"/>
              </a:rPr>
              <a:t>0.5=5/10 </a:t>
            </a:r>
            <a:r>
              <a:rPr lang="ar-SA" altLang="he-IL" b="1" dirty="0">
                <a:cs typeface="+mn-cs"/>
              </a:rPr>
              <a:t>خمسة أجزاء على</a:t>
            </a:r>
            <a:r>
              <a:rPr lang="he-IL" altLang="he-IL" b="1" dirty="0">
                <a:cs typeface="+mn-cs"/>
              </a:rPr>
              <a:t> </a:t>
            </a:r>
            <a:r>
              <a:rPr lang="ar-SA" altLang="he-IL" b="1" dirty="0">
                <a:cs typeface="+mn-cs"/>
              </a:rPr>
              <a:t>عشره أو خمسة اعشار</a:t>
            </a:r>
            <a:r>
              <a:rPr lang="he-IL" altLang="he-IL" b="1" dirty="0">
                <a:cs typeface="+mn-cs"/>
              </a:rPr>
              <a:t>.</a:t>
            </a:r>
            <a:r>
              <a:rPr lang="ar-SA" altLang="he-IL" b="1" dirty="0">
                <a:cs typeface="+mn-cs"/>
              </a:rPr>
              <a:t> </a:t>
            </a:r>
          </a:p>
          <a:p>
            <a:pPr algn="r" rt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he-IL" altLang="he-IL" b="1" dirty="0">
                <a:cs typeface="+mn-cs"/>
              </a:rPr>
              <a:t>0.50=50/100 </a:t>
            </a:r>
            <a:r>
              <a:rPr lang="ar-SA" altLang="he-IL" b="1" dirty="0">
                <a:cs typeface="+mn-cs"/>
              </a:rPr>
              <a:t>خمسون جزءا على مئة</a:t>
            </a:r>
            <a:r>
              <a:rPr lang="he-IL" altLang="he-IL" b="1" dirty="0">
                <a:cs typeface="+mn-cs"/>
              </a:rPr>
              <a:t>.</a:t>
            </a:r>
            <a:endParaRPr lang="ar-SA" altLang="he-IL" b="1" dirty="0">
              <a:cs typeface="+mn-cs"/>
            </a:endParaRPr>
          </a:p>
          <a:p>
            <a:pPr algn="r" rt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he-IL" altLang="he-IL" b="1" dirty="0">
                <a:cs typeface="+mn-cs"/>
              </a:rPr>
              <a:t>0.500=500/1000 </a:t>
            </a:r>
            <a:r>
              <a:rPr lang="ar-SA" altLang="he-IL" b="1" dirty="0">
                <a:cs typeface="+mn-cs"/>
              </a:rPr>
              <a:t>خمس مئة  جزءا</a:t>
            </a:r>
            <a:r>
              <a:rPr lang="he-IL" altLang="he-IL" b="1" dirty="0">
                <a:cs typeface="+mn-cs"/>
              </a:rPr>
              <a:t> </a:t>
            </a:r>
            <a:r>
              <a:rPr lang="ar-SA" altLang="he-IL" b="1" dirty="0">
                <a:cs typeface="+mn-cs"/>
              </a:rPr>
              <a:t>على الف</a:t>
            </a:r>
            <a:r>
              <a:rPr lang="he-IL" altLang="he-IL" b="1" dirty="0">
                <a:cs typeface="+mn-cs"/>
              </a:rPr>
              <a:t>.</a:t>
            </a:r>
            <a:endParaRPr lang="ar-SA" altLang="he-IL" b="1" dirty="0">
              <a:cs typeface="+mn-cs"/>
            </a:endParaRPr>
          </a:p>
          <a:p>
            <a:pPr algn="r" rt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he-IL" altLang="he-IL" b="1" dirty="0">
                <a:cs typeface="+mn-cs"/>
              </a:rPr>
              <a:t>5/10 </a:t>
            </a:r>
            <a:r>
              <a:rPr lang="ar-SA" altLang="he-IL" b="1" dirty="0">
                <a:cs typeface="+mn-cs"/>
              </a:rPr>
              <a:t>=</a:t>
            </a:r>
            <a:r>
              <a:rPr lang="he-IL" altLang="he-IL" b="1" dirty="0">
                <a:cs typeface="+mn-cs"/>
              </a:rPr>
              <a:t>50/100</a:t>
            </a:r>
            <a:r>
              <a:rPr lang="ar-SA" altLang="he-IL" b="1" dirty="0">
                <a:cs typeface="+mn-cs"/>
              </a:rPr>
              <a:t>=</a:t>
            </a:r>
            <a:r>
              <a:rPr lang="he-IL" altLang="he-IL" b="1" dirty="0">
                <a:cs typeface="+mn-cs"/>
              </a:rPr>
              <a:t>500/1000</a:t>
            </a:r>
            <a:r>
              <a:rPr lang="ar-SA" altLang="he-IL" b="1" dirty="0">
                <a:cs typeface="+mn-cs"/>
              </a:rPr>
              <a:t>=</a:t>
            </a:r>
            <a:r>
              <a:rPr lang="he-IL" altLang="he-IL" b="1" dirty="0">
                <a:cs typeface="+mn-cs"/>
              </a:rPr>
              <a:t>1/2</a:t>
            </a:r>
            <a:r>
              <a:rPr lang="ar-SA" altLang="he-IL" b="1" dirty="0">
                <a:cs typeface="+mn-cs"/>
              </a:rPr>
              <a:t> نصف</a:t>
            </a:r>
            <a:r>
              <a:rPr lang="he-IL" altLang="he-IL" b="1" dirty="0">
                <a:cs typeface="+mn-cs"/>
              </a:rPr>
              <a:t>.</a:t>
            </a:r>
            <a:endParaRPr lang="ar-SA" altLang="he-IL" b="1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DFC2221-D843-459A-A90E-8CE3FF613D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 marL="571500" indent="-571500" algn="r" rtl="1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ar-SA" altLang="he-IL" b="1" u="sng" dirty="0">
                <a:solidFill>
                  <a:srgbClr val="C00000"/>
                </a:solidFill>
                <a:cs typeface="+mj-cs"/>
              </a:rPr>
              <a:t>أكتب الكسور العشرية  التالية بالكلمات :</a:t>
            </a:r>
            <a:endParaRPr lang="en-US" altLang="he-IL" b="1" u="sng" dirty="0">
              <a:solidFill>
                <a:srgbClr val="C00000"/>
              </a:solidFill>
              <a:cs typeface="+mj-cs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A32306A-FE7F-45AC-95EE-059EC4884A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229600" cy="3810000"/>
          </a:xfrm>
        </p:spPr>
        <p:txBody>
          <a:bodyPr rtlCol="0"/>
          <a:lstStyle/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ar-SA" altLang="he-IL" dirty="0">
                <a:cs typeface="+mn-cs"/>
              </a:rPr>
              <a:t>=</a:t>
            </a:r>
            <a:r>
              <a:rPr lang="he-IL" altLang="he-IL" dirty="0">
                <a:cs typeface="+mn-cs"/>
              </a:rPr>
              <a:t>0.6</a:t>
            </a:r>
            <a:r>
              <a:rPr lang="ar-SA" altLang="he-IL" dirty="0">
                <a:cs typeface="+mn-cs"/>
              </a:rPr>
              <a:t> 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ar-SA" altLang="he-IL" dirty="0">
                <a:cs typeface="+mn-cs"/>
              </a:rPr>
              <a:t>=</a:t>
            </a:r>
            <a:r>
              <a:rPr lang="he-IL" altLang="he-IL" dirty="0">
                <a:cs typeface="+mn-cs"/>
              </a:rPr>
              <a:t>0.7</a:t>
            </a:r>
            <a:r>
              <a:rPr lang="ar-SA" altLang="he-IL" dirty="0">
                <a:cs typeface="+mn-cs"/>
              </a:rPr>
              <a:t> 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ar-SA" altLang="he-IL" dirty="0">
                <a:cs typeface="+mn-cs"/>
              </a:rPr>
              <a:t>=</a:t>
            </a:r>
            <a:r>
              <a:rPr lang="he-IL" altLang="he-IL" dirty="0">
                <a:cs typeface="+mn-cs"/>
              </a:rPr>
              <a:t>0.2</a:t>
            </a:r>
            <a:r>
              <a:rPr lang="ar-SA" altLang="he-IL" dirty="0">
                <a:cs typeface="+mn-cs"/>
              </a:rPr>
              <a:t> 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ar-SA" altLang="he-IL" dirty="0">
                <a:cs typeface="+mn-cs"/>
              </a:rPr>
              <a:t>=</a:t>
            </a:r>
            <a:r>
              <a:rPr lang="he-IL" altLang="he-IL" dirty="0">
                <a:cs typeface="+mn-cs"/>
              </a:rPr>
              <a:t>1.3</a:t>
            </a:r>
            <a:r>
              <a:rPr lang="ar-SA" altLang="he-IL" dirty="0">
                <a:cs typeface="+mn-cs"/>
              </a:rPr>
              <a:t> 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ar-SA" altLang="he-IL" dirty="0">
                <a:cs typeface="+mn-cs"/>
              </a:rPr>
              <a:t>=</a:t>
            </a:r>
            <a:r>
              <a:rPr lang="he-IL" altLang="he-IL" dirty="0">
                <a:cs typeface="+mn-cs"/>
              </a:rPr>
              <a:t>3.9</a:t>
            </a:r>
            <a:endParaRPr lang="ar-SA" altLang="he-IL" dirty="0"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BB3EF6F-0712-46A8-9BB3-FF908FA5BC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49238"/>
            <a:ext cx="8229600" cy="1143000"/>
          </a:xfrm>
        </p:spPr>
        <p:txBody>
          <a:bodyPr rtlCol="0"/>
          <a:lstStyle/>
          <a:p>
            <a:pPr marL="571500" indent="-571500" algn="r" rtl="1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ar-SA" altLang="he-IL" sz="4000" b="1" u="sng" dirty="0">
                <a:solidFill>
                  <a:srgbClr val="C00000"/>
                </a:solidFill>
                <a:cs typeface="+mj-cs"/>
              </a:rPr>
              <a:t>لون الاشكال التالية حسب الكسر المكتوب :</a:t>
            </a:r>
            <a:endParaRPr lang="en-US" altLang="he-IL" sz="4000" b="1" u="sng" dirty="0">
              <a:solidFill>
                <a:srgbClr val="C00000"/>
              </a:solidFill>
              <a:cs typeface="+mj-cs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366C768-9681-4EBB-B0EC-4D3347A2CA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35125"/>
            <a:ext cx="7772400" cy="3424238"/>
          </a:xfrm>
        </p:spPr>
        <p:txBody>
          <a:bodyPr rtlCol="0"/>
          <a:lstStyle/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he-IL" altLang="he-IL" dirty="0"/>
              <a:t>=0.7</a:t>
            </a:r>
            <a:endParaRPr lang="ar-SA" altLang="he-IL" dirty="0"/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ar-SA" altLang="he-IL" dirty="0"/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ar-SA" altLang="he-IL" dirty="0"/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ar-SA" altLang="he-IL" dirty="0"/>
              <a:t>=</a:t>
            </a:r>
            <a:r>
              <a:rPr lang="he-IL" altLang="he-IL" dirty="0"/>
              <a:t>0.6</a:t>
            </a:r>
            <a:endParaRPr lang="ar-SA" altLang="he-IL" dirty="0"/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ar-SA" altLang="he-IL" dirty="0"/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ar-SA" altLang="he-IL" dirty="0"/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he-IL" altLang="he-IL" dirty="0"/>
              <a:t>=1.5</a:t>
            </a:r>
            <a:r>
              <a:rPr lang="ar-SA" altLang="he-IL" dirty="0"/>
              <a:t> </a:t>
            </a:r>
            <a:endParaRPr lang="en-US" altLang="he-IL" dirty="0"/>
          </a:p>
        </p:txBody>
      </p:sp>
      <p:grpSp>
        <p:nvGrpSpPr>
          <p:cNvPr id="26628" name="Group 15">
            <a:extLst>
              <a:ext uri="{FF2B5EF4-FFF2-40B4-BE49-F238E27FC236}">
                <a16:creationId xmlns:a16="http://schemas.microsoft.com/office/drawing/2014/main" id="{69D4AEF1-BE91-4455-BAD8-8D3B656C2727}"/>
              </a:ext>
            </a:extLst>
          </p:cNvPr>
          <p:cNvGrpSpPr>
            <a:grpSpLocks/>
          </p:cNvGrpSpPr>
          <p:nvPr/>
        </p:nvGrpSpPr>
        <p:grpSpPr bwMode="auto">
          <a:xfrm>
            <a:off x="2462213" y="1362075"/>
            <a:ext cx="3048000" cy="762000"/>
            <a:chOff x="960" y="1056"/>
            <a:chExt cx="1920" cy="480"/>
          </a:xfrm>
        </p:grpSpPr>
        <p:sp>
          <p:nvSpPr>
            <p:cNvPr id="26662" name="Rectangle 5">
              <a:extLst>
                <a:ext uri="{FF2B5EF4-FFF2-40B4-BE49-F238E27FC236}">
                  <a16:creationId xmlns:a16="http://schemas.microsoft.com/office/drawing/2014/main" id="{F08D32BC-C683-47EA-A415-0B69D37169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63" name="Rectangle 4">
              <a:extLst>
                <a:ext uri="{FF2B5EF4-FFF2-40B4-BE49-F238E27FC236}">
                  <a16:creationId xmlns:a16="http://schemas.microsoft.com/office/drawing/2014/main" id="{2D8D1ED4-4877-4F13-9657-04B257DB0A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64" name="Rectangle 6">
              <a:extLst>
                <a:ext uri="{FF2B5EF4-FFF2-40B4-BE49-F238E27FC236}">
                  <a16:creationId xmlns:a16="http://schemas.microsoft.com/office/drawing/2014/main" id="{4E1D4C07-4453-4E76-8444-03C0DAF5E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65" name="Rectangle 7">
              <a:extLst>
                <a:ext uri="{FF2B5EF4-FFF2-40B4-BE49-F238E27FC236}">
                  <a16:creationId xmlns:a16="http://schemas.microsoft.com/office/drawing/2014/main" id="{3F7ED253-C65F-437E-B81F-B4A7DBF19F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66" name="Rectangle 8">
              <a:extLst>
                <a:ext uri="{FF2B5EF4-FFF2-40B4-BE49-F238E27FC236}">
                  <a16:creationId xmlns:a16="http://schemas.microsoft.com/office/drawing/2014/main" id="{3B6E1F57-0DA7-45A5-8BB6-330ACBF96F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67" name="Rectangle 9">
              <a:extLst>
                <a:ext uri="{FF2B5EF4-FFF2-40B4-BE49-F238E27FC236}">
                  <a16:creationId xmlns:a16="http://schemas.microsoft.com/office/drawing/2014/main" id="{6A4B87E8-9A68-4AE5-9ADE-0D273C3F77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68" name="Rectangle 10">
              <a:extLst>
                <a:ext uri="{FF2B5EF4-FFF2-40B4-BE49-F238E27FC236}">
                  <a16:creationId xmlns:a16="http://schemas.microsoft.com/office/drawing/2014/main" id="{6BFB9EEF-E121-4957-9B28-C134A3F7FA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69" name="Rectangle 11">
              <a:extLst>
                <a:ext uri="{FF2B5EF4-FFF2-40B4-BE49-F238E27FC236}">
                  <a16:creationId xmlns:a16="http://schemas.microsoft.com/office/drawing/2014/main" id="{2ACD9C82-3784-4D8B-A3E3-23A9835DE0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70" name="Rectangle 12">
              <a:extLst>
                <a:ext uri="{FF2B5EF4-FFF2-40B4-BE49-F238E27FC236}">
                  <a16:creationId xmlns:a16="http://schemas.microsoft.com/office/drawing/2014/main" id="{E265E2E7-770C-4F94-91D7-96EE381AC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71" name="Rectangle 13">
              <a:extLst>
                <a:ext uri="{FF2B5EF4-FFF2-40B4-BE49-F238E27FC236}">
                  <a16:creationId xmlns:a16="http://schemas.microsoft.com/office/drawing/2014/main" id="{B7966599-A369-4A24-ABF1-D9AE66FDB2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26629" name="Group 16">
            <a:extLst>
              <a:ext uri="{FF2B5EF4-FFF2-40B4-BE49-F238E27FC236}">
                <a16:creationId xmlns:a16="http://schemas.microsoft.com/office/drawing/2014/main" id="{9804056F-BC90-4467-A0A8-E7BE861B6D15}"/>
              </a:ext>
            </a:extLst>
          </p:cNvPr>
          <p:cNvGrpSpPr>
            <a:grpSpLocks/>
          </p:cNvGrpSpPr>
          <p:nvPr/>
        </p:nvGrpSpPr>
        <p:grpSpPr bwMode="auto">
          <a:xfrm>
            <a:off x="2495550" y="2413000"/>
            <a:ext cx="3048000" cy="762000"/>
            <a:chOff x="960" y="1056"/>
            <a:chExt cx="1920" cy="480"/>
          </a:xfrm>
        </p:grpSpPr>
        <p:sp>
          <p:nvSpPr>
            <p:cNvPr id="26652" name="Rectangle 17">
              <a:extLst>
                <a:ext uri="{FF2B5EF4-FFF2-40B4-BE49-F238E27FC236}">
                  <a16:creationId xmlns:a16="http://schemas.microsoft.com/office/drawing/2014/main" id="{31726778-409A-4322-BD0D-8859755097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53" name="Rectangle 18">
              <a:extLst>
                <a:ext uri="{FF2B5EF4-FFF2-40B4-BE49-F238E27FC236}">
                  <a16:creationId xmlns:a16="http://schemas.microsoft.com/office/drawing/2014/main" id="{9040B904-FB24-4827-A55A-B9C3882C8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54" name="Rectangle 19">
              <a:extLst>
                <a:ext uri="{FF2B5EF4-FFF2-40B4-BE49-F238E27FC236}">
                  <a16:creationId xmlns:a16="http://schemas.microsoft.com/office/drawing/2014/main" id="{E5F6E4D6-D3E2-461F-93BE-C28C04C7B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55" name="Rectangle 20">
              <a:extLst>
                <a:ext uri="{FF2B5EF4-FFF2-40B4-BE49-F238E27FC236}">
                  <a16:creationId xmlns:a16="http://schemas.microsoft.com/office/drawing/2014/main" id="{A347CC36-9009-4A49-AAA6-5D01B5DD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56" name="Rectangle 21">
              <a:extLst>
                <a:ext uri="{FF2B5EF4-FFF2-40B4-BE49-F238E27FC236}">
                  <a16:creationId xmlns:a16="http://schemas.microsoft.com/office/drawing/2014/main" id="{C87B5DCC-0B44-45D2-872B-FAE597D7E8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57" name="Rectangle 22">
              <a:extLst>
                <a:ext uri="{FF2B5EF4-FFF2-40B4-BE49-F238E27FC236}">
                  <a16:creationId xmlns:a16="http://schemas.microsoft.com/office/drawing/2014/main" id="{58753805-F51D-40FC-853E-E9E965FE07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58" name="Rectangle 23">
              <a:extLst>
                <a:ext uri="{FF2B5EF4-FFF2-40B4-BE49-F238E27FC236}">
                  <a16:creationId xmlns:a16="http://schemas.microsoft.com/office/drawing/2014/main" id="{6C7363B7-F045-42DA-97D5-065E8E989C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59" name="Rectangle 24">
              <a:extLst>
                <a:ext uri="{FF2B5EF4-FFF2-40B4-BE49-F238E27FC236}">
                  <a16:creationId xmlns:a16="http://schemas.microsoft.com/office/drawing/2014/main" id="{ECD0F811-C34B-4F1C-A814-698C07024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60" name="Rectangle 25">
              <a:extLst>
                <a:ext uri="{FF2B5EF4-FFF2-40B4-BE49-F238E27FC236}">
                  <a16:creationId xmlns:a16="http://schemas.microsoft.com/office/drawing/2014/main" id="{E4722A45-E681-4552-B65B-AFB0DB459E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61" name="Rectangle 26">
              <a:extLst>
                <a:ext uri="{FF2B5EF4-FFF2-40B4-BE49-F238E27FC236}">
                  <a16:creationId xmlns:a16="http://schemas.microsoft.com/office/drawing/2014/main" id="{8B280978-9758-4DA4-987A-39A9FA844F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26630" name="Group 27">
            <a:extLst>
              <a:ext uri="{FF2B5EF4-FFF2-40B4-BE49-F238E27FC236}">
                <a16:creationId xmlns:a16="http://schemas.microsoft.com/office/drawing/2014/main" id="{C6B1D698-E828-4F6E-BC87-3CAFB0EDA7F9}"/>
              </a:ext>
            </a:extLst>
          </p:cNvPr>
          <p:cNvGrpSpPr>
            <a:grpSpLocks/>
          </p:cNvGrpSpPr>
          <p:nvPr/>
        </p:nvGrpSpPr>
        <p:grpSpPr bwMode="auto">
          <a:xfrm>
            <a:off x="2462213" y="3525838"/>
            <a:ext cx="3048000" cy="762000"/>
            <a:chOff x="960" y="1056"/>
            <a:chExt cx="1920" cy="480"/>
          </a:xfrm>
        </p:grpSpPr>
        <p:sp>
          <p:nvSpPr>
            <p:cNvPr id="26642" name="Rectangle 28">
              <a:extLst>
                <a:ext uri="{FF2B5EF4-FFF2-40B4-BE49-F238E27FC236}">
                  <a16:creationId xmlns:a16="http://schemas.microsoft.com/office/drawing/2014/main" id="{C96976DC-0569-47F4-AA23-AC97CA4ED9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43" name="Rectangle 29">
              <a:extLst>
                <a:ext uri="{FF2B5EF4-FFF2-40B4-BE49-F238E27FC236}">
                  <a16:creationId xmlns:a16="http://schemas.microsoft.com/office/drawing/2014/main" id="{44EDBDBD-E7AF-4557-B06B-C8B75DA18A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44" name="Rectangle 30">
              <a:extLst>
                <a:ext uri="{FF2B5EF4-FFF2-40B4-BE49-F238E27FC236}">
                  <a16:creationId xmlns:a16="http://schemas.microsoft.com/office/drawing/2014/main" id="{EC3F3203-CFD2-4FDE-8FEE-8802076403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45" name="Rectangle 31">
              <a:extLst>
                <a:ext uri="{FF2B5EF4-FFF2-40B4-BE49-F238E27FC236}">
                  <a16:creationId xmlns:a16="http://schemas.microsoft.com/office/drawing/2014/main" id="{A45C20B6-1A68-4675-BC8E-CAF1872EF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46" name="Rectangle 32">
              <a:extLst>
                <a:ext uri="{FF2B5EF4-FFF2-40B4-BE49-F238E27FC236}">
                  <a16:creationId xmlns:a16="http://schemas.microsoft.com/office/drawing/2014/main" id="{F26437B1-7585-4AD0-A2F6-F343294B4D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47" name="Rectangle 33">
              <a:extLst>
                <a:ext uri="{FF2B5EF4-FFF2-40B4-BE49-F238E27FC236}">
                  <a16:creationId xmlns:a16="http://schemas.microsoft.com/office/drawing/2014/main" id="{C9A2F470-2B83-4503-BCFD-58254081E9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48" name="Rectangle 34">
              <a:extLst>
                <a:ext uri="{FF2B5EF4-FFF2-40B4-BE49-F238E27FC236}">
                  <a16:creationId xmlns:a16="http://schemas.microsoft.com/office/drawing/2014/main" id="{9F81C7E0-0FD9-4E9A-BC11-11A0E5B2AD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49" name="Rectangle 35">
              <a:extLst>
                <a:ext uri="{FF2B5EF4-FFF2-40B4-BE49-F238E27FC236}">
                  <a16:creationId xmlns:a16="http://schemas.microsoft.com/office/drawing/2014/main" id="{1BB2C4F4-F161-4A93-95BE-AB5CA7A91E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50" name="Rectangle 36">
              <a:extLst>
                <a:ext uri="{FF2B5EF4-FFF2-40B4-BE49-F238E27FC236}">
                  <a16:creationId xmlns:a16="http://schemas.microsoft.com/office/drawing/2014/main" id="{91CB0F36-D9C7-417A-B58B-E122FF585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51" name="Rectangle 37">
              <a:extLst>
                <a:ext uri="{FF2B5EF4-FFF2-40B4-BE49-F238E27FC236}">
                  <a16:creationId xmlns:a16="http://schemas.microsoft.com/office/drawing/2014/main" id="{E8DAA5E6-D085-4783-806D-F30866C57C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26631" name="Group 38">
            <a:extLst>
              <a:ext uri="{FF2B5EF4-FFF2-40B4-BE49-F238E27FC236}">
                <a16:creationId xmlns:a16="http://schemas.microsoft.com/office/drawing/2014/main" id="{611339F1-0D41-4D86-8F01-38ACEA45AADB}"/>
              </a:ext>
            </a:extLst>
          </p:cNvPr>
          <p:cNvGrpSpPr>
            <a:grpSpLocks/>
          </p:cNvGrpSpPr>
          <p:nvPr/>
        </p:nvGrpSpPr>
        <p:grpSpPr bwMode="auto">
          <a:xfrm>
            <a:off x="2462213" y="4564063"/>
            <a:ext cx="3048000" cy="762000"/>
            <a:chOff x="960" y="1056"/>
            <a:chExt cx="1920" cy="480"/>
          </a:xfrm>
        </p:grpSpPr>
        <p:sp>
          <p:nvSpPr>
            <p:cNvPr id="26632" name="Rectangle 39">
              <a:extLst>
                <a:ext uri="{FF2B5EF4-FFF2-40B4-BE49-F238E27FC236}">
                  <a16:creationId xmlns:a16="http://schemas.microsoft.com/office/drawing/2014/main" id="{6C011FB0-59DD-4E04-AD21-161D352D40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33" name="Rectangle 40">
              <a:extLst>
                <a:ext uri="{FF2B5EF4-FFF2-40B4-BE49-F238E27FC236}">
                  <a16:creationId xmlns:a16="http://schemas.microsoft.com/office/drawing/2014/main" id="{FC85B146-4FD7-481E-9A86-467DA31ACB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34" name="Rectangle 41">
              <a:extLst>
                <a:ext uri="{FF2B5EF4-FFF2-40B4-BE49-F238E27FC236}">
                  <a16:creationId xmlns:a16="http://schemas.microsoft.com/office/drawing/2014/main" id="{4751586A-9C59-4551-85CF-88E933BBA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35" name="Rectangle 42">
              <a:extLst>
                <a:ext uri="{FF2B5EF4-FFF2-40B4-BE49-F238E27FC236}">
                  <a16:creationId xmlns:a16="http://schemas.microsoft.com/office/drawing/2014/main" id="{91FFA84F-E6DF-468C-9371-E4C102AA7E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36" name="Rectangle 43">
              <a:extLst>
                <a:ext uri="{FF2B5EF4-FFF2-40B4-BE49-F238E27FC236}">
                  <a16:creationId xmlns:a16="http://schemas.microsoft.com/office/drawing/2014/main" id="{9B09AA0D-852A-42C4-8471-1B0D91CCF4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37" name="Rectangle 44">
              <a:extLst>
                <a:ext uri="{FF2B5EF4-FFF2-40B4-BE49-F238E27FC236}">
                  <a16:creationId xmlns:a16="http://schemas.microsoft.com/office/drawing/2014/main" id="{21879B87-4702-4E0B-B75B-393BCF6E39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38" name="Rectangle 45">
              <a:extLst>
                <a:ext uri="{FF2B5EF4-FFF2-40B4-BE49-F238E27FC236}">
                  <a16:creationId xmlns:a16="http://schemas.microsoft.com/office/drawing/2014/main" id="{7AFDA4C5-C681-4E2A-B5F9-184308782D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39" name="Rectangle 46">
              <a:extLst>
                <a:ext uri="{FF2B5EF4-FFF2-40B4-BE49-F238E27FC236}">
                  <a16:creationId xmlns:a16="http://schemas.microsoft.com/office/drawing/2014/main" id="{164E3015-2CA5-41B2-912B-40C95EFB8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40" name="Rectangle 47">
              <a:extLst>
                <a:ext uri="{FF2B5EF4-FFF2-40B4-BE49-F238E27FC236}">
                  <a16:creationId xmlns:a16="http://schemas.microsoft.com/office/drawing/2014/main" id="{4A85DF53-7590-4CB9-8CF4-6320246FF1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  <p:sp>
          <p:nvSpPr>
            <p:cNvPr id="26641" name="Rectangle 48">
              <a:extLst>
                <a:ext uri="{FF2B5EF4-FFF2-40B4-BE49-F238E27FC236}">
                  <a16:creationId xmlns:a16="http://schemas.microsoft.com/office/drawing/2014/main" id="{06737F80-A1C0-461D-A9C7-5D51C31C3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056"/>
              <a:ext cx="19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lnSpc>
                  <a:spcPct val="120000"/>
                </a:lnSpc>
                <a:spcBef>
                  <a:spcPts val="500"/>
                </a:spcBef>
                <a:spcAft>
                  <a:spcPct val="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he-IL" altLang="he-IL" sz="1800" b="1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1BB7FD8-D36F-4DDF-A026-7B20EA0282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 marL="571500" indent="-571500" algn="r" rtl="1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ar-SA" altLang="he-IL" b="1" u="sng" dirty="0">
                <a:solidFill>
                  <a:srgbClr val="C00000"/>
                </a:solidFill>
                <a:cs typeface="+mj-cs"/>
              </a:rPr>
              <a:t>أكتب الكسور العشرية بالأرقام: </a:t>
            </a:r>
            <a:endParaRPr lang="en-US" altLang="he-IL" b="1" u="sng" dirty="0">
              <a:solidFill>
                <a:srgbClr val="C00000"/>
              </a:solidFill>
              <a:cs typeface="+mj-cs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A243FEB-3814-4F9A-BC97-50333E818C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/>
          <a:lstStyle/>
          <a:p>
            <a:pPr algn="r" rtl="1" fontAlgn="auto">
              <a:spcAft>
                <a:spcPts val="0"/>
              </a:spcAft>
              <a:defRPr/>
            </a:pPr>
            <a:r>
              <a:rPr lang="ar-SA" altLang="he-IL" dirty="0">
                <a:cs typeface="+mn-cs"/>
              </a:rPr>
              <a:t>ثمانية أعشار =</a:t>
            </a:r>
          </a:p>
          <a:p>
            <a:pPr algn="r" rtl="1" fontAlgn="auto">
              <a:spcAft>
                <a:spcPts val="0"/>
              </a:spcAft>
              <a:defRPr/>
            </a:pPr>
            <a:r>
              <a:rPr lang="ar-SA" altLang="he-IL" dirty="0">
                <a:cs typeface="+mn-cs"/>
              </a:rPr>
              <a:t>سبعة أعشار =</a:t>
            </a:r>
          </a:p>
          <a:p>
            <a:pPr algn="r" rtl="1" fontAlgn="auto">
              <a:spcAft>
                <a:spcPts val="0"/>
              </a:spcAft>
              <a:defRPr/>
            </a:pPr>
            <a:r>
              <a:rPr lang="ar-SA" altLang="he-IL" dirty="0">
                <a:cs typeface="+mn-cs"/>
              </a:rPr>
              <a:t>صفر أعشار =</a:t>
            </a:r>
          </a:p>
          <a:p>
            <a:pPr algn="r" rtl="1" fontAlgn="auto">
              <a:spcAft>
                <a:spcPts val="0"/>
              </a:spcAft>
              <a:defRPr/>
            </a:pPr>
            <a:r>
              <a:rPr lang="ar-SA" altLang="he-IL" dirty="0">
                <a:cs typeface="+mn-cs"/>
              </a:rPr>
              <a:t>واحد صحيح =</a:t>
            </a:r>
          </a:p>
          <a:p>
            <a:pPr algn="r" rtl="1" fontAlgn="auto">
              <a:spcAft>
                <a:spcPts val="0"/>
              </a:spcAft>
              <a:defRPr/>
            </a:pPr>
            <a:r>
              <a:rPr lang="ar-SA" altLang="he-IL" dirty="0">
                <a:cs typeface="+mn-cs"/>
              </a:rPr>
              <a:t>سته صحيح وثلاثة أعشار = </a:t>
            </a:r>
          </a:p>
          <a:p>
            <a:pPr algn="r" rtl="1" fontAlgn="auto">
              <a:spcAft>
                <a:spcPts val="0"/>
              </a:spcAft>
              <a:defRPr/>
            </a:pPr>
            <a:r>
              <a:rPr lang="ar-SA" altLang="he-IL" dirty="0">
                <a:cs typeface="+mn-cs"/>
              </a:rPr>
              <a:t>ثمانية صحيح واربعة أعشار =</a:t>
            </a:r>
            <a:endParaRPr lang="he-IL" altLang="he-IL" dirty="0">
              <a:cs typeface="+mn-cs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he-IL" dirty="0">
              <a:cs typeface="+mn-cs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טיפה">
  <a:themeElements>
    <a:clrScheme name="טיפה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טיפה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טיפה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טיפה</Template>
  <TotalTime>171</TotalTime>
  <Words>229</Words>
  <Application>Microsoft Office PowerPoint</Application>
  <PresentationFormat>‫הצגה על המסך 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1" baseType="lpstr">
      <vt:lpstr>טיפה</vt:lpstr>
      <vt:lpstr>מצגת של PowerPoint‏</vt:lpstr>
      <vt:lpstr>الكسور العشرية </vt:lpstr>
      <vt:lpstr>مفاهيم الكسر العشري </vt:lpstr>
      <vt:lpstr>מצגת של PowerPoint‏</vt:lpstr>
      <vt:lpstr>الكسر العشري على مستقيم الاعداد  </vt:lpstr>
      <vt:lpstr>الكسر العشري هو عمليه قسمه:</vt:lpstr>
      <vt:lpstr>أكتب الكسور العشرية  التالية بالكلمات :</vt:lpstr>
      <vt:lpstr>لون الاشكال التالية حسب الكسر المكتوب :</vt:lpstr>
      <vt:lpstr>أكتب الكسور العشرية بالأرقام: </vt:lpstr>
      <vt:lpstr>اكتب الكسور العشرية على مستقيم الاعداد: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الكسور العشرية</dc:title>
  <dc:creator>reem</dc:creator>
  <cp:lastModifiedBy>משתמש לא ידוע</cp:lastModifiedBy>
  <cp:revision>23</cp:revision>
  <dcterms:created xsi:type="dcterms:W3CDTF">2012-02-05T15:22:28Z</dcterms:created>
  <dcterms:modified xsi:type="dcterms:W3CDTF">2021-01-24T08:45:27Z</dcterms:modified>
</cp:coreProperties>
</file>