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1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3" d="100"/>
          <a:sy n="73" d="100"/>
        </p:scale>
        <p:origin x="4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9742E09D-3FAD-463D-B27C-64ED8563A9A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659D7D8B-E86E-44CC-B15F-FB02467F968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52715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D7D8B-E86E-44CC-B15F-FB02467F968F}" type="slidenum">
              <a:rPr lang="en-IL" smtClean="0"/>
              <a:t>12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28088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0445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8298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5183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1251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17120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759102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180818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6895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1356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4885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70385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37732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826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671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6516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1261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4652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21" Type="http://schemas.openxmlformats.org/officeDocument/2006/relationships/image" Target="../media/image4.png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image" Target="../media/image5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A21149-FA4E-4A06-B138-CE26B2755C70}" type="datetimeFigureOut">
              <a:rPr lang="en-IL" smtClean="0"/>
              <a:t>01/13/2021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E509B-11C9-4FC8-A0EF-1B5A61ABB2B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8255741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 /><Relationship Id="rId7" Type="http://schemas.openxmlformats.org/officeDocument/2006/relationships/image" Target="../media/image46.png" /><Relationship Id="rId2" Type="http://schemas.openxmlformats.org/officeDocument/2006/relationships/image" Target="../media/image37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41.png" /><Relationship Id="rId5" Type="http://schemas.openxmlformats.org/officeDocument/2006/relationships/image" Target="../media/image42.png" /><Relationship Id="rId4" Type="http://schemas.openxmlformats.org/officeDocument/2006/relationships/image" Target="../media/image38.png" 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emf" /><Relationship Id="rId3" Type="http://schemas.openxmlformats.org/officeDocument/2006/relationships/image" Target="../media/image48.png" /><Relationship Id="rId7" Type="http://schemas.openxmlformats.org/officeDocument/2006/relationships/image" Target="../media/image51.emf" /><Relationship Id="rId2" Type="http://schemas.openxmlformats.org/officeDocument/2006/relationships/image" Target="../media/image47.emf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50.png" /><Relationship Id="rId5" Type="http://schemas.openxmlformats.org/officeDocument/2006/relationships/image" Target="../media/image49.png" /><Relationship Id="rId10" Type="http://schemas.openxmlformats.org/officeDocument/2006/relationships/image" Target="../media/image54.png" /><Relationship Id="rId4" Type="http://schemas.openxmlformats.org/officeDocument/2006/relationships/image" Target="../media/image38.png" /><Relationship Id="rId9" Type="http://schemas.openxmlformats.org/officeDocument/2006/relationships/image" Target="../media/image53.png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em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56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0.emf" /><Relationship Id="rId4" Type="http://schemas.openxmlformats.org/officeDocument/2006/relationships/image" Target="../media/image9.pn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5.png" /><Relationship Id="rId5" Type="http://schemas.openxmlformats.org/officeDocument/2006/relationships/image" Target="../media/image14.emf" /><Relationship Id="rId4" Type="http://schemas.openxmlformats.org/officeDocument/2006/relationships/image" Target="../media/image13.emf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 /><Relationship Id="rId3" Type="http://schemas.openxmlformats.org/officeDocument/2006/relationships/image" Target="../media/image17.emf" /><Relationship Id="rId7" Type="http://schemas.openxmlformats.org/officeDocument/2006/relationships/image" Target="../media/image21.png" /><Relationship Id="rId2" Type="http://schemas.openxmlformats.org/officeDocument/2006/relationships/image" Target="../media/image16.emf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20.png" /><Relationship Id="rId5" Type="http://schemas.openxmlformats.org/officeDocument/2006/relationships/image" Target="../media/image19.emf" /><Relationship Id="rId4" Type="http://schemas.openxmlformats.org/officeDocument/2006/relationships/image" Target="../media/image18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 /><Relationship Id="rId2" Type="http://schemas.openxmlformats.org/officeDocument/2006/relationships/image" Target="../media/image23.emf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5.png" 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 /><Relationship Id="rId3" Type="http://schemas.openxmlformats.org/officeDocument/2006/relationships/image" Target="../media/image27.emf" /><Relationship Id="rId7" Type="http://schemas.openxmlformats.org/officeDocument/2006/relationships/image" Target="../media/image31.png" /><Relationship Id="rId2" Type="http://schemas.openxmlformats.org/officeDocument/2006/relationships/image" Target="../media/image26.emf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30.png" /><Relationship Id="rId5" Type="http://schemas.openxmlformats.org/officeDocument/2006/relationships/image" Target="../media/image29.png" /><Relationship Id="rId10" Type="http://schemas.openxmlformats.org/officeDocument/2006/relationships/image" Target="../media/image34.png" /><Relationship Id="rId4" Type="http://schemas.openxmlformats.org/officeDocument/2006/relationships/image" Target="../media/image28.png" /><Relationship Id="rId9" Type="http://schemas.openxmlformats.org/officeDocument/2006/relationships/image" Target="../media/image33.png" 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 /><Relationship Id="rId3" Type="http://schemas.openxmlformats.org/officeDocument/2006/relationships/image" Target="../media/image36.emf" /><Relationship Id="rId7" Type="http://schemas.openxmlformats.org/officeDocument/2006/relationships/image" Target="../media/image32.png" /><Relationship Id="rId12" Type="http://schemas.openxmlformats.org/officeDocument/2006/relationships/image" Target="../media/image43.png" /><Relationship Id="rId2" Type="http://schemas.openxmlformats.org/officeDocument/2006/relationships/image" Target="../media/image35.emf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30.png" /><Relationship Id="rId11" Type="http://schemas.openxmlformats.org/officeDocument/2006/relationships/image" Target="../media/image42.png" /><Relationship Id="rId5" Type="http://schemas.openxmlformats.org/officeDocument/2006/relationships/image" Target="../media/image38.png" /><Relationship Id="rId10" Type="http://schemas.openxmlformats.org/officeDocument/2006/relationships/image" Target="../media/image41.png" /><Relationship Id="rId4" Type="http://schemas.openxmlformats.org/officeDocument/2006/relationships/image" Target="../media/image37.png" /><Relationship Id="rId9" Type="http://schemas.openxmlformats.org/officeDocument/2006/relationships/image" Target="../media/image40.png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 /><Relationship Id="rId2" Type="http://schemas.openxmlformats.org/officeDocument/2006/relationships/image" Target="../media/image44.emf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BD8EAB3-EC5D-44D8-9C93-7C6A24832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7463" y="2901517"/>
            <a:ext cx="8637073" cy="1240609"/>
          </a:xfrm>
        </p:spPr>
        <p:txBody>
          <a:bodyPr/>
          <a:lstStyle/>
          <a:p>
            <a:pPr algn="ctr"/>
            <a:r>
              <a:rPr lang="ar-SA" dirty="0"/>
              <a:t>اختزال الكسور</a:t>
            </a:r>
            <a:br>
              <a:rPr lang="ar-SA" dirty="0"/>
            </a:br>
            <a:r>
              <a:rPr lang="ar-SA" dirty="0"/>
              <a:t>للصف الخامس</a:t>
            </a:r>
            <a:endParaRPr lang="en-IL" dirty="0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66AFFEE1-79CB-414C-95AD-2234B6AA46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219" y="3741127"/>
            <a:ext cx="2818992" cy="2314575"/>
          </a:xfrm>
          <a:prstGeom prst="rect">
            <a:avLst/>
          </a:prstGeom>
        </p:spPr>
      </p:pic>
      <p:sp>
        <p:nvSpPr>
          <p:cNvPr id="6" name="מלבן 5">
            <a:extLst>
              <a:ext uri="{FF2B5EF4-FFF2-40B4-BE49-F238E27FC236}">
                <a16:creationId xmlns:a16="http://schemas.microsoft.com/office/drawing/2014/main" id="{9A9D86CF-F6E5-41CE-84CE-31682181FE23}"/>
              </a:ext>
            </a:extLst>
          </p:cNvPr>
          <p:cNvSpPr/>
          <p:nvPr/>
        </p:nvSpPr>
        <p:spPr>
          <a:xfrm>
            <a:off x="2326339" y="195942"/>
            <a:ext cx="8608423" cy="1463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800" b="1" u="sng" dirty="0">
                <a:solidFill>
                  <a:schemeClr val="tx1"/>
                </a:solidFill>
              </a:rPr>
              <a:t>مدرسة الفرعة الابتدائية "أ"</a:t>
            </a:r>
            <a:endParaRPr lang="en-IL" sz="48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627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270B878-3783-4D0F-B018-3E784E27F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431074"/>
            <a:ext cx="8946541" cy="5791199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cs typeface="+mn-cs"/>
              </a:rPr>
              <a:t>هل يمكن اختزال الكسر      بالعامل6 ؟</a:t>
            </a:r>
          </a:p>
          <a:p>
            <a:pPr algn="r" rtl="1"/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نعم</a:t>
            </a:r>
          </a:p>
          <a:p>
            <a:pPr algn="r" rtl="1"/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لماذا؟</a:t>
            </a:r>
          </a:p>
          <a:p>
            <a:pPr algn="r" rtl="1"/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لان العددين 18 و 36 يقسمان على 6.</a:t>
            </a:r>
          </a:p>
          <a:p>
            <a:pPr algn="r" rtl="1"/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اكتب الاختزال بطريقة حسابية:</a:t>
            </a:r>
            <a:endParaRPr lang="he-I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en-IL" sz="3200" dirty="0">
              <a:cs typeface="+mn-cs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B9835CB3-D2BF-4D68-89A9-4828E985A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4560" y="326572"/>
            <a:ext cx="506012" cy="920576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0DD3F88A-EA86-41F6-BC13-36D237AC9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8568" y="3757777"/>
            <a:ext cx="434340" cy="931164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B373742F-836A-4E2C-8F9C-C642647C7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9165" y="3757777"/>
            <a:ext cx="506012" cy="920576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BA543B78-9803-454E-81D2-4014EE7919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9343" y="3915781"/>
            <a:ext cx="780356" cy="646232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00A4B524-AABF-4670-BFCA-0CB4223665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8824" y="3282138"/>
            <a:ext cx="1436914" cy="423388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6735E9D1-A9AB-4CB2-8203-D2C62F154F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6612" y="4603338"/>
            <a:ext cx="1347333" cy="517302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1A456954-5733-4C6B-A6AE-05EF9CADBF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84486" y="2779072"/>
            <a:ext cx="731583" cy="755970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352301B7-1D91-4729-A6FD-F85A022634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8116" y="5026608"/>
            <a:ext cx="731583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178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B195E42-99B5-4B63-AAC1-838352752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457200"/>
            <a:ext cx="9699671" cy="5791199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cs typeface="+mn-cs"/>
              </a:rPr>
              <a:t>هل هنالك اعدادا اخرى يمكن ان نختزل الكسر       عليهم؟ </a:t>
            </a:r>
          </a:p>
          <a:p>
            <a:pPr algn="r" rtl="1"/>
            <a:r>
              <a:rPr lang="ar-SA" sz="3200" dirty="0">
                <a:cs typeface="+mn-cs"/>
              </a:rPr>
              <a:t>نعم</a:t>
            </a:r>
          </a:p>
          <a:p>
            <a:pPr algn="r" rtl="1"/>
            <a:r>
              <a:rPr lang="ar-SA" sz="3200" dirty="0">
                <a:cs typeface="+mn-cs"/>
              </a:rPr>
              <a:t>ما هي؟</a:t>
            </a:r>
          </a:p>
          <a:p>
            <a:pPr algn="r" rtl="1"/>
            <a:r>
              <a:rPr lang="ar-SA" sz="3200" dirty="0">
                <a:cs typeface="+mn-cs"/>
              </a:rPr>
              <a:t>9 و 18</a:t>
            </a:r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اختزال الكسر       على 9:-                 اختزال الكسر     على 18:-</a:t>
            </a:r>
          </a:p>
          <a:p>
            <a:pPr algn="r" rtl="1"/>
            <a:endParaRPr lang="en-IL" dirty="0">
              <a:cs typeface="+mn-cs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FBF2C161-A247-43B1-B107-E9E4B7E58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0285" y="457200"/>
            <a:ext cx="505968" cy="867156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8DE3A669-1286-4C7B-BF5E-C5F008AC1D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1063" y="3378925"/>
            <a:ext cx="506012" cy="865707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C7C1F088-15B1-4139-82FA-126988B7D7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0285" y="3352798"/>
            <a:ext cx="506012" cy="865707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04038620-A01B-4647-9FD5-9354660F9F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9097" y="4838008"/>
            <a:ext cx="506012" cy="865707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5E366647-1F9A-43CE-B964-953AD37D10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376" y="4838009"/>
            <a:ext cx="506012" cy="865707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9E509C09-6B71-4A3D-BA97-D35EEE5D4C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2103" y="4903805"/>
            <a:ext cx="780356" cy="646232"/>
          </a:xfrm>
          <a:prstGeom prst="rect">
            <a:avLst/>
          </a:prstGeom>
        </p:spPr>
      </p:pic>
      <p:pic>
        <p:nvPicPr>
          <p:cNvPr id="12" name="תמונה 11">
            <a:extLst>
              <a:ext uri="{FF2B5EF4-FFF2-40B4-BE49-F238E27FC236}">
                <a16:creationId xmlns:a16="http://schemas.microsoft.com/office/drawing/2014/main" id="{E8A6DB71-D0E5-4977-9578-EF80BEAE0A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3239" y="5006710"/>
            <a:ext cx="780356" cy="646232"/>
          </a:xfrm>
          <a:prstGeom prst="rect">
            <a:avLst/>
          </a:prstGeom>
        </p:spPr>
      </p:pic>
      <p:pic>
        <p:nvPicPr>
          <p:cNvPr id="13" name="תמונה 12">
            <a:extLst>
              <a:ext uri="{FF2B5EF4-FFF2-40B4-BE49-F238E27FC236}">
                <a16:creationId xmlns:a16="http://schemas.microsoft.com/office/drawing/2014/main" id="{380A3A60-5A29-4E4A-B68A-BF94E09EFC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8650" y="4486673"/>
            <a:ext cx="1438781" cy="426757"/>
          </a:xfrm>
          <a:prstGeom prst="rect">
            <a:avLst/>
          </a:prstGeom>
        </p:spPr>
      </p:pic>
      <p:pic>
        <p:nvPicPr>
          <p:cNvPr id="14" name="תמונה 13">
            <a:extLst>
              <a:ext uri="{FF2B5EF4-FFF2-40B4-BE49-F238E27FC236}">
                <a16:creationId xmlns:a16="http://schemas.microsoft.com/office/drawing/2014/main" id="{E36E37BA-6CBA-408C-A5DB-795851439C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9097" y="4527140"/>
            <a:ext cx="1438781" cy="426757"/>
          </a:xfrm>
          <a:prstGeom prst="rect">
            <a:avLst/>
          </a:prstGeom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058CCFD6-9E69-4BF4-8902-E7B0BB29B6D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72103" y="5579131"/>
            <a:ext cx="1185775" cy="435452"/>
          </a:xfrm>
          <a:prstGeom prst="rect">
            <a:avLst/>
          </a:prstGeom>
        </p:spPr>
      </p:pic>
      <p:pic>
        <p:nvPicPr>
          <p:cNvPr id="16" name="תמונה 15">
            <a:extLst>
              <a:ext uri="{FF2B5EF4-FFF2-40B4-BE49-F238E27FC236}">
                <a16:creationId xmlns:a16="http://schemas.microsoft.com/office/drawing/2014/main" id="{1F45E484-67D1-45BE-8B34-12EF14D3F0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74373" y="5652942"/>
            <a:ext cx="1347333" cy="361641"/>
          </a:xfrm>
          <a:prstGeom prst="rect">
            <a:avLst/>
          </a:prstGeom>
        </p:spPr>
      </p:pic>
      <p:pic>
        <p:nvPicPr>
          <p:cNvPr id="17" name="תמונה 16">
            <a:extLst>
              <a:ext uri="{FF2B5EF4-FFF2-40B4-BE49-F238E27FC236}">
                <a16:creationId xmlns:a16="http://schemas.microsoft.com/office/drawing/2014/main" id="{85BF9ED8-03DE-4935-A45F-805F7EC922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09639" y="4810746"/>
            <a:ext cx="368808" cy="944880"/>
          </a:xfrm>
          <a:prstGeom prst="rect">
            <a:avLst/>
          </a:prstGeom>
        </p:spPr>
      </p:pic>
      <p:pic>
        <p:nvPicPr>
          <p:cNvPr id="18" name="תמונה 17">
            <a:extLst>
              <a:ext uri="{FF2B5EF4-FFF2-40B4-BE49-F238E27FC236}">
                <a16:creationId xmlns:a16="http://schemas.microsoft.com/office/drawing/2014/main" id="{B1EAF0BA-B27F-4194-A2A8-6DAC8838C7C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27019" y="4828492"/>
            <a:ext cx="330055" cy="847960"/>
          </a:xfrm>
          <a:prstGeom prst="rect">
            <a:avLst/>
          </a:prstGeom>
        </p:spPr>
      </p:pic>
      <p:pic>
        <p:nvPicPr>
          <p:cNvPr id="19" name="תמונה 18">
            <a:extLst>
              <a:ext uri="{FF2B5EF4-FFF2-40B4-BE49-F238E27FC236}">
                <a16:creationId xmlns:a16="http://schemas.microsoft.com/office/drawing/2014/main" id="{0F2B902A-427E-4128-97DC-29DAF99A565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46033" y="4047723"/>
            <a:ext cx="731583" cy="536494"/>
          </a:xfrm>
          <a:prstGeom prst="rect">
            <a:avLst/>
          </a:prstGeom>
        </p:spPr>
      </p:pic>
      <p:pic>
        <p:nvPicPr>
          <p:cNvPr id="20" name="תמונה 19">
            <a:extLst>
              <a:ext uri="{FF2B5EF4-FFF2-40B4-BE49-F238E27FC236}">
                <a16:creationId xmlns:a16="http://schemas.microsoft.com/office/drawing/2014/main" id="{87F60D1D-CA25-475C-9054-F3D9FE75CD8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62012" y="6073432"/>
            <a:ext cx="731583" cy="536494"/>
          </a:xfrm>
          <a:prstGeom prst="rect">
            <a:avLst/>
          </a:prstGeom>
        </p:spPr>
      </p:pic>
      <p:pic>
        <p:nvPicPr>
          <p:cNvPr id="21" name="תמונה 20">
            <a:extLst>
              <a:ext uri="{FF2B5EF4-FFF2-40B4-BE49-F238E27FC236}">
                <a16:creationId xmlns:a16="http://schemas.microsoft.com/office/drawing/2014/main" id="{5FB4F9D4-8B27-4656-99D3-719E78B617F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32382" y="4007597"/>
            <a:ext cx="652329" cy="646232"/>
          </a:xfrm>
          <a:prstGeom prst="rect">
            <a:avLst/>
          </a:prstGeom>
        </p:spPr>
      </p:pic>
      <p:pic>
        <p:nvPicPr>
          <p:cNvPr id="22" name="תמונה 21">
            <a:extLst>
              <a:ext uri="{FF2B5EF4-FFF2-40B4-BE49-F238E27FC236}">
                <a16:creationId xmlns:a16="http://schemas.microsoft.com/office/drawing/2014/main" id="{653E3DC1-ACC3-4FD9-8461-3F17A1D2EA6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28983" y="5963694"/>
            <a:ext cx="65232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164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44D4DC8-C32A-409B-81E3-F2E83E4B9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9438" y="1149531"/>
            <a:ext cx="8946541" cy="4362995"/>
          </a:xfrm>
        </p:spPr>
        <p:txBody>
          <a:bodyPr/>
          <a:lstStyle/>
          <a:p>
            <a:pPr algn="r" rtl="1"/>
            <a:r>
              <a:rPr lang="ar-SA" sz="3200" dirty="0">
                <a:cs typeface="+mn-cs"/>
              </a:rPr>
              <a:t>هل يمكن اختزال الكسر       ؟</a:t>
            </a:r>
          </a:p>
          <a:p>
            <a:pPr algn="r" rtl="1"/>
            <a:r>
              <a:rPr lang="ar-SA" sz="3200" dirty="0"/>
              <a:t>لا  لان  البسط والمقام لا يوجد بينهما عامل مشترك.</a:t>
            </a:r>
          </a:p>
          <a:p>
            <a:pPr algn="r" rtl="1"/>
            <a:r>
              <a:rPr lang="ar-SA" sz="3200" dirty="0"/>
              <a:t>الكسر           نسميه كسر مختزل حتى النهاية لأنه لا يمكن تصغير بسطه ومقامه أي لا يمكن اختزاله.</a:t>
            </a:r>
            <a:endParaRPr lang="he-IL" sz="3200" dirty="0"/>
          </a:p>
          <a:p>
            <a:pPr algn="r" rtl="1"/>
            <a:r>
              <a:rPr lang="ar-SA" sz="3200" dirty="0"/>
              <a:t>الكسر الذي يمكن اختزاله كالكسور التي </a:t>
            </a:r>
            <a:r>
              <a:rPr lang="ar-SA" sz="3200" dirty="0" err="1"/>
              <a:t>رايناها</a:t>
            </a:r>
            <a:r>
              <a:rPr lang="ar-SA" sz="3200" dirty="0"/>
              <a:t> في الشرائح السابقة نسميها كسور موسعة.</a:t>
            </a:r>
            <a:endParaRPr lang="he-IL" sz="3200" dirty="0"/>
          </a:p>
          <a:p>
            <a:pPr marL="0" indent="0" algn="r" rtl="1">
              <a:buNone/>
            </a:pPr>
            <a:endParaRPr lang="en-IL" sz="3200" dirty="0">
              <a:cs typeface="+mn-cs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67BDC207-7893-45B3-9D07-B592A14021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856270"/>
            <a:ext cx="505968" cy="978408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A4B9D19F-A18F-4BAC-9F47-AA1C697982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7371" y="2222820"/>
            <a:ext cx="506012" cy="781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8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B9CD140-01A4-4521-A737-1EAD30C12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053" y="300446"/>
            <a:ext cx="10174364" cy="5904411"/>
          </a:xfrm>
        </p:spPr>
        <p:txBody>
          <a:bodyPr>
            <a:normAutofit/>
          </a:bodyPr>
          <a:lstStyle/>
          <a:p>
            <a:pPr algn="r" rtl="1"/>
            <a:r>
              <a:rPr lang="ar-SA" sz="4000" dirty="0"/>
              <a:t>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اكتب كسرا للجزء الملون</a:t>
            </a:r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r" rtl="1">
              <a:buFont typeface="Wingdings" panose="05000000000000000000" pitchFamily="2" charset="2"/>
              <a:buChar char="ü"/>
            </a:pPr>
            <a:endParaRPr lang="en-IL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r" rtl="1">
              <a:buNone/>
            </a:pPr>
            <a:endParaRPr lang="en-IL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r" rtl="1">
              <a:buNone/>
            </a:pPr>
            <a:endParaRPr lang="ar-SA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3200" dirty="0">
                <a:cs typeface="+mn-cs"/>
              </a:rPr>
              <a:t>أزلنا خط التقسيم الاحمر من الشكل اعلاه  وكل قسمين اصبحا قسما واحدا وحصلنا على الشكل الاتي:-</a:t>
            </a:r>
          </a:p>
          <a:p>
            <a:pPr marL="0" indent="0" algn="r">
              <a:buNone/>
            </a:pPr>
            <a:endParaRPr lang="ar-SA" sz="4000" dirty="0"/>
          </a:p>
          <a:p>
            <a:pPr marL="0" indent="0" algn="r">
              <a:buNone/>
            </a:pPr>
            <a:endParaRPr lang="ar-SA" sz="4000" dirty="0"/>
          </a:p>
          <a:p>
            <a:pPr algn="r" rtl="1"/>
            <a:r>
              <a:rPr lang="ar-SA" sz="3200" dirty="0">
                <a:cs typeface="+mn-cs"/>
              </a:rPr>
              <a:t>ما هو الكسر الناتج:-</a:t>
            </a:r>
            <a:endParaRPr lang="en-IL" sz="3200" dirty="0">
              <a:cs typeface="+mn-cs"/>
            </a:endParaRPr>
          </a:p>
        </p:txBody>
      </p:sp>
      <p:pic>
        <p:nvPicPr>
          <p:cNvPr id="17" name="תמונה 16">
            <a:extLst>
              <a:ext uri="{FF2B5EF4-FFF2-40B4-BE49-F238E27FC236}">
                <a16:creationId xmlns:a16="http://schemas.microsoft.com/office/drawing/2014/main" id="{F0BDFA2D-ABC1-43BF-B389-D062138D6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827" y="1259225"/>
            <a:ext cx="6163590" cy="786452"/>
          </a:xfrm>
          <a:prstGeom prst="rect">
            <a:avLst/>
          </a:prstGeom>
        </p:spPr>
      </p:pic>
      <p:pic>
        <p:nvPicPr>
          <p:cNvPr id="18" name="תמונה 17">
            <a:extLst>
              <a:ext uri="{FF2B5EF4-FFF2-40B4-BE49-F238E27FC236}">
                <a16:creationId xmlns:a16="http://schemas.microsoft.com/office/drawing/2014/main" id="{9C9DA58A-4DED-45E1-8ACF-E2660C2CFD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912" y="1091619"/>
            <a:ext cx="504444" cy="1121664"/>
          </a:xfrm>
          <a:prstGeom prst="rect">
            <a:avLst/>
          </a:prstGeom>
        </p:spPr>
      </p:pic>
      <p:pic>
        <p:nvPicPr>
          <p:cNvPr id="20" name="תמונה 19">
            <a:extLst>
              <a:ext uri="{FF2B5EF4-FFF2-40B4-BE49-F238E27FC236}">
                <a16:creationId xmlns:a16="http://schemas.microsoft.com/office/drawing/2014/main" id="{1478842B-AF19-4F89-A973-E98A98BC18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2698" y="3735089"/>
            <a:ext cx="6145301" cy="780356"/>
          </a:xfrm>
          <a:prstGeom prst="rect">
            <a:avLst/>
          </a:prstGeom>
        </p:spPr>
      </p:pic>
      <p:pic>
        <p:nvPicPr>
          <p:cNvPr id="23" name="תמונה 22">
            <a:extLst>
              <a:ext uri="{FF2B5EF4-FFF2-40B4-BE49-F238E27FC236}">
                <a16:creationId xmlns:a16="http://schemas.microsoft.com/office/drawing/2014/main" id="{B623ED55-4FE9-496C-BC8C-1D8703BDAF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5181" y="4979385"/>
            <a:ext cx="720852" cy="80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104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BA55BEE-911C-432A-9C15-9B1BEE494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dirty="0"/>
              <a:t>مثال لعملية اختزال الكسر:-</a:t>
            </a:r>
            <a:br>
              <a:rPr lang="ar-SA" dirty="0"/>
            </a:br>
            <a:endParaRPr lang="en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FA0B0D1-3ECA-4FAF-9795-4EA377E9B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729" y="1423852"/>
            <a:ext cx="8946541" cy="4624878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cs typeface="+mn-cs"/>
              </a:rPr>
              <a:t>نستطيع ان نقول : -</a:t>
            </a:r>
          </a:p>
          <a:p>
            <a:pPr marL="0" indent="0" algn="r" rtl="1">
              <a:buNone/>
            </a:pPr>
            <a:endParaRPr lang="ar-SA" sz="3200" dirty="0">
              <a:solidFill>
                <a:schemeClr val="bg1"/>
              </a:solidFill>
              <a:cs typeface="+mn-cs"/>
            </a:endParaRPr>
          </a:p>
          <a:p>
            <a:pPr marL="0" indent="0" algn="r">
              <a:buNone/>
            </a:pPr>
            <a:endParaRPr lang="ar-SA" dirty="0"/>
          </a:p>
          <a:p>
            <a:pPr marL="0" indent="0" algn="r">
              <a:buNone/>
            </a:pPr>
            <a:endParaRPr lang="ar-SA" dirty="0"/>
          </a:p>
          <a:p>
            <a:pPr algn="r" rtl="1"/>
            <a:r>
              <a:rPr lang="ar-SA" sz="3200" dirty="0">
                <a:cs typeface="+mn-cs"/>
              </a:rPr>
              <a:t>لأن  بالشكلين حافظنا على نفس المساحة الملونة وبالشكلين يوجد أقسام متساوية.</a:t>
            </a:r>
          </a:p>
          <a:p>
            <a:pPr algn="r" rtl="1"/>
            <a:r>
              <a:rPr lang="ar-SA" sz="3200" dirty="0">
                <a:cs typeface="+mn-cs"/>
              </a:rPr>
              <a:t>الفرق بين الشكلين هو بعدد الأقسام الملونة وبعدد الاقسام المتساوية بكل الشكل.</a:t>
            </a:r>
          </a:p>
          <a:p>
            <a:pPr marL="0" indent="0" algn="r" rtl="1">
              <a:buNone/>
            </a:pPr>
            <a:endParaRPr lang="en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52732BD9-EB34-44FA-A668-1D918B579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9872" y="2464687"/>
            <a:ext cx="2505673" cy="719390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8FE8D6B9-BBC1-43B1-80EC-6369120AE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4912" y="2467492"/>
            <a:ext cx="2505673" cy="719390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70D9B34E-8FBA-480C-8346-FDE1CB314A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2745" y="2236821"/>
            <a:ext cx="505968" cy="1123188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C0637533-2EA8-4572-A354-D853178057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4317" y="2273101"/>
            <a:ext cx="772886" cy="1152144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172B1674-2FD0-4C74-9D62-346A22AAA4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28967" y="2600018"/>
            <a:ext cx="743776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1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118E91B-17D0-4981-8F69-30BA212A1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9072" y="718457"/>
            <a:ext cx="8946541" cy="5394960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cs typeface="+mn-cs"/>
              </a:rPr>
              <a:t>بالرغم من أن عدد الاقسام الملونة وعدد الأقسام المتساوية بكل الشكل,  مختلفان  بالشكلين, الكسران متساويان.</a:t>
            </a:r>
          </a:p>
          <a:p>
            <a:pPr algn="r" rtl="1"/>
            <a:r>
              <a:rPr lang="ar-SA" sz="3200" dirty="0">
                <a:cs typeface="+mn-cs"/>
              </a:rPr>
              <a:t>كيف يمكن تفسير ذلك؟</a:t>
            </a:r>
          </a:p>
          <a:p>
            <a:pPr algn="r" rtl="1"/>
            <a:r>
              <a:rPr lang="ar-SA" sz="3200" dirty="0">
                <a:cs typeface="+mn-cs"/>
              </a:rPr>
              <a:t>لأنه عدد الاقسام الملونة وعدد الاقسام المتساوية صغرا بنفس عدد المرات (او كبرا, يتعلق الامر من أي اتجاه ننظر).</a:t>
            </a:r>
          </a:p>
          <a:p>
            <a:pPr algn="r" rtl="1"/>
            <a:r>
              <a:rPr lang="ar-SA" sz="3200" dirty="0">
                <a:cs typeface="+mn-cs"/>
              </a:rPr>
              <a:t>أي البسط (عدد الاقسام الملونة) والمقام (عدد الاقسام المتساوية بكل الشكل) صغرا بنفس عدد المرات.</a:t>
            </a:r>
          </a:p>
          <a:p>
            <a:pPr algn="r" rtl="1"/>
            <a:r>
              <a:rPr lang="ar-SA" sz="3200" dirty="0">
                <a:cs typeface="+mn-cs"/>
              </a:rPr>
              <a:t>تصغير البسط المقام بنفس عدد المرات نسميه اختزال الكسر</a:t>
            </a:r>
            <a:endParaRPr lang="en-IL" sz="32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280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B80CE04-37E1-4ECC-AE95-46C2FF513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382" y="718457"/>
            <a:ext cx="8946541" cy="4915987"/>
          </a:xfrm>
        </p:spPr>
        <p:txBody>
          <a:bodyPr/>
          <a:lstStyle/>
          <a:p>
            <a:pPr algn="r" rtl="1"/>
            <a:r>
              <a:rPr lang="ar-SA" sz="3200" dirty="0">
                <a:cs typeface="+mn-cs"/>
              </a:rPr>
              <a:t>هيا نختزل الكسر             بالعامل 2 بطريقة حسابية</a:t>
            </a:r>
          </a:p>
          <a:p>
            <a:pPr algn="r" rtl="1"/>
            <a:endParaRPr lang="en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F3BD666E-55D5-43B4-90D2-88355343F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178" y="529155"/>
            <a:ext cx="504444" cy="1123188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E24ADCD7-6F72-4FC4-9D57-8AE3D41D72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6951" y="2795204"/>
            <a:ext cx="876812" cy="1318576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0B73D8D1-0A59-4B1B-B58B-5ADDFF9B11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1470" y="3054063"/>
            <a:ext cx="1034598" cy="800858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D9DAD59F-885A-48BB-A6ED-F72C753CD7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8282" y="2839212"/>
            <a:ext cx="876812" cy="1274568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A76B042D-8C56-4FDD-AD15-C6CC601661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6754" y="2345464"/>
            <a:ext cx="1607569" cy="579170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18687B0E-F672-4934-8D87-94C71FB4CE4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96656" y="4044223"/>
            <a:ext cx="1381283" cy="579170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D3B8EBC7-F249-40E7-A4A5-18468D2CEF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85357" y="1652343"/>
            <a:ext cx="999831" cy="693121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E5B99E6D-9591-4E3B-81A2-639510B97B7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04498" y="4700078"/>
            <a:ext cx="892080" cy="7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097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8380310-9289-458F-B8E4-29010D3D9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744583"/>
            <a:ext cx="8946541" cy="5503816"/>
          </a:xfrm>
        </p:spPr>
        <p:txBody>
          <a:bodyPr/>
          <a:lstStyle/>
          <a:p>
            <a:pPr algn="r" rtl="1"/>
            <a:r>
              <a:rPr lang="ar-SA" sz="3200" dirty="0">
                <a:cs typeface="+mn-cs"/>
              </a:rPr>
              <a:t>هل يمكن اختزال الكسر         بالعامل 3؟</a:t>
            </a:r>
          </a:p>
          <a:p>
            <a:pPr marL="0" indent="0" algn="r" rtl="1">
              <a:buNone/>
            </a:pPr>
            <a:r>
              <a:rPr lang="ar-SA" sz="3200" dirty="0">
                <a:cs typeface="+mn-cs"/>
              </a:rPr>
              <a:t>هيا نفحص ذلك بالرسم:</a:t>
            </a:r>
          </a:p>
          <a:p>
            <a:pPr algn="l" rtl="1"/>
            <a:endParaRPr lang="ar-SA" dirty="0"/>
          </a:p>
          <a:p>
            <a:pPr algn="l" rtl="1"/>
            <a:endParaRPr lang="ar-SA" dirty="0"/>
          </a:p>
          <a:p>
            <a:pPr marL="0" indent="0" algn="l" rtl="1">
              <a:buNone/>
            </a:pPr>
            <a:endParaRPr lang="ar-SA" dirty="0"/>
          </a:p>
          <a:p>
            <a:pPr algn="r" rtl="1"/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اذا وحدنا كل 3 اقسام الى قسم واحد سوف نحصل على اقسام غير متساوية كما هو مبين فيما يلي:</a:t>
            </a:r>
          </a:p>
          <a:p>
            <a:pPr algn="l" rtl="1"/>
            <a:endParaRPr lang="en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D94FFA47-6DB0-4A5F-A89B-3A19B01BD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5217" y="610056"/>
            <a:ext cx="504444" cy="1121664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A8D64C24-1E92-4561-ACE2-65F8CD18B5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2595" y="2203691"/>
            <a:ext cx="6169687" cy="780356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194B3282-AD21-4860-B648-3B9F99F058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8692" y="4560210"/>
            <a:ext cx="6163590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167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20B929D-2993-4E5A-942B-2A41E0B60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066" y="654015"/>
            <a:ext cx="8946541" cy="5106706"/>
          </a:xfrm>
        </p:spPr>
        <p:txBody>
          <a:bodyPr/>
          <a:lstStyle/>
          <a:p>
            <a:pPr algn="r" rtl="1"/>
            <a:r>
              <a:rPr lang="ar-SA" sz="3200" dirty="0">
                <a:cs typeface="+mn-cs"/>
              </a:rPr>
              <a:t>بطريقة حسابية لا يمكن اختزال  الكسر        بالعامل 3 </a:t>
            </a:r>
          </a:p>
          <a:p>
            <a:pPr marL="0" indent="0" algn="r" rtl="1">
              <a:buNone/>
            </a:pPr>
            <a:r>
              <a:rPr lang="ar-SA" sz="3200" dirty="0">
                <a:cs typeface="+mn-cs"/>
              </a:rPr>
              <a:t>لان 10 لا تقسم على 3. </a:t>
            </a:r>
          </a:p>
          <a:p>
            <a:pPr algn="l" rtl="1"/>
            <a:endParaRPr lang="en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DFEC5F8C-EA42-48B0-982D-A85EA574B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7858" y="536447"/>
            <a:ext cx="504444" cy="1121664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8539738C-D2A1-44C6-A756-25A3F4FD47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1755" y="2776728"/>
            <a:ext cx="504444" cy="1121664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536AE895-D3B2-42D9-A5AC-243EA58674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8429" y="2989516"/>
            <a:ext cx="640135" cy="749873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7C87CF1F-3A64-40E6-B618-5613FE91CA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1101" y="2850386"/>
            <a:ext cx="853514" cy="749873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AB354963-04AF-4D06-A64F-1D8FA711C3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3977" y="2421436"/>
            <a:ext cx="1359526" cy="499915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15DC2159-963F-481E-BAAF-0127A00C92C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1101" y="3311330"/>
            <a:ext cx="1042506" cy="646232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96D9ADC5-0C70-4EBE-BF19-F366B6F474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83122" y="3773352"/>
            <a:ext cx="1176630" cy="603556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F933D382-D576-42A7-8793-4C98329165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42567" y="1873346"/>
            <a:ext cx="999831" cy="600556"/>
          </a:xfrm>
          <a:prstGeom prst="rect">
            <a:avLst/>
          </a:prstGeom>
        </p:spPr>
      </p:pic>
      <p:pic>
        <p:nvPicPr>
          <p:cNvPr id="12" name="תמונה 11">
            <a:extLst>
              <a:ext uri="{FF2B5EF4-FFF2-40B4-BE49-F238E27FC236}">
                <a16:creationId xmlns:a16="http://schemas.microsoft.com/office/drawing/2014/main" id="{C018B9EA-1BBE-474A-97CD-99084A8CE8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78513" y="4376908"/>
            <a:ext cx="999831" cy="611387"/>
          </a:xfrm>
          <a:prstGeom prst="rect">
            <a:avLst/>
          </a:prstGeom>
        </p:spPr>
      </p:pic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0C7F89EF-EF45-45C9-B23C-ADEBE1937135}"/>
              </a:ext>
            </a:extLst>
          </p:cNvPr>
          <p:cNvSpPr txBox="1"/>
          <p:nvPr/>
        </p:nvSpPr>
        <p:spPr>
          <a:xfrm>
            <a:off x="4450080" y="4989619"/>
            <a:ext cx="60938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Ø"/>
            </a:pPr>
            <a:r>
              <a:rPr lang="ar-SA" sz="3200" dirty="0"/>
              <a:t>لذا لا يمكن اختزال الكسر       بالعامل 3 </a:t>
            </a:r>
          </a:p>
        </p:txBody>
      </p:sp>
      <p:pic>
        <p:nvPicPr>
          <p:cNvPr id="17" name="תמונה 16">
            <a:extLst>
              <a:ext uri="{FF2B5EF4-FFF2-40B4-BE49-F238E27FC236}">
                <a16:creationId xmlns:a16="http://schemas.microsoft.com/office/drawing/2014/main" id="{BB8725EA-A687-49A7-B105-AAA1FA6F6DD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96000" y="4721125"/>
            <a:ext cx="499915" cy="112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707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243188B-3E1E-432E-AF8B-7C8E2CB1F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666206"/>
            <a:ext cx="8946541" cy="5582193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cs typeface="+mn-cs"/>
              </a:rPr>
              <a:t>أختزل الكسر          بالعامل 2 بطريقة حسابية:-</a:t>
            </a:r>
            <a:endParaRPr lang="en-IL" sz="3200" dirty="0">
              <a:cs typeface="+mn-cs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9F0377AA-0E85-4386-87EF-67108DD486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365" y="609601"/>
            <a:ext cx="505968" cy="920496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F4AF8A03-ED1D-4D8E-9D23-50EF355119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683" y="2234619"/>
            <a:ext cx="685800" cy="847344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A29429C8-AB72-49DE-9594-6C698F422D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9188" y="2198003"/>
            <a:ext cx="506012" cy="920576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C3728B0B-AACE-4F9A-BD14-B90D5AC07E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5200" y="2335175"/>
            <a:ext cx="780356" cy="646232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167D198C-02A4-49BF-97D2-178871B21B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8279" y="1770058"/>
            <a:ext cx="1350325" cy="496531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DD673461-1BD0-4D7E-9EC0-35AEDD45B80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40641" y="3038012"/>
            <a:ext cx="1350324" cy="603556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73D480EF-274A-42FE-8492-E74C348193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18504" y="1345586"/>
            <a:ext cx="749873" cy="499915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63EB5EBA-C1AC-408E-95B7-550B5C98D7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75200" y="3672014"/>
            <a:ext cx="749873" cy="499915"/>
          </a:xfrm>
          <a:prstGeom prst="rect">
            <a:avLst/>
          </a:prstGeom>
        </p:spPr>
      </p:pic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4335DACA-FBAB-464B-B4BC-9DAA92747EF0}"/>
              </a:ext>
            </a:extLst>
          </p:cNvPr>
          <p:cNvSpPr txBox="1"/>
          <p:nvPr/>
        </p:nvSpPr>
        <p:spPr>
          <a:xfrm>
            <a:off x="4735058" y="3792896"/>
            <a:ext cx="70637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ar-SA" sz="3200" dirty="0"/>
              <a:t>اختزل الكسر      بالعامل 3 بطريقة حسابية:-</a:t>
            </a:r>
            <a:endParaRPr lang="ar-SA" dirty="0"/>
          </a:p>
        </p:txBody>
      </p:sp>
      <p:pic>
        <p:nvPicPr>
          <p:cNvPr id="14" name="תמונה 13">
            <a:extLst>
              <a:ext uri="{FF2B5EF4-FFF2-40B4-BE49-F238E27FC236}">
                <a16:creationId xmlns:a16="http://schemas.microsoft.com/office/drawing/2014/main" id="{6568696C-89E9-4EA9-8662-1497B2ACC9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26274" y="3736731"/>
            <a:ext cx="506012" cy="920576"/>
          </a:xfrm>
          <a:prstGeom prst="rect">
            <a:avLst/>
          </a:prstGeom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4137C8AC-2133-4DC5-AC8C-F9843334A5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9159" y="5144460"/>
            <a:ext cx="506012" cy="920576"/>
          </a:xfrm>
          <a:prstGeom prst="rect">
            <a:avLst/>
          </a:prstGeom>
        </p:spPr>
      </p:pic>
      <p:pic>
        <p:nvPicPr>
          <p:cNvPr id="16" name="תמונה 15">
            <a:extLst>
              <a:ext uri="{FF2B5EF4-FFF2-40B4-BE49-F238E27FC236}">
                <a16:creationId xmlns:a16="http://schemas.microsoft.com/office/drawing/2014/main" id="{2887B43C-F3B7-428B-B392-5320D3A380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5171" y="5389022"/>
            <a:ext cx="780356" cy="646232"/>
          </a:xfrm>
          <a:prstGeom prst="rect">
            <a:avLst/>
          </a:prstGeom>
        </p:spPr>
      </p:pic>
      <p:pic>
        <p:nvPicPr>
          <p:cNvPr id="17" name="תמונה 16">
            <a:extLst>
              <a:ext uri="{FF2B5EF4-FFF2-40B4-BE49-F238E27FC236}">
                <a16:creationId xmlns:a16="http://schemas.microsoft.com/office/drawing/2014/main" id="{C0A1494D-6032-4701-AB02-A19B04B857D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35176" y="5181040"/>
            <a:ext cx="682811" cy="847417"/>
          </a:xfrm>
          <a:prstGeom prst="rect">
            <a:avLst/>
          </a:prstGeom>
        </p:spPr>
      </p:pic>
      <p:pic>
        <p:nvPicPr>
          <p:cNvPr id="18" name="תמונה 17">
            <a:extLst>
              <a:ext uri="{FF2B5EF4-FFF2-40B4-BE49-F238E27FC236}">
                <a16:creationId xmlns:a16="http://schemas.microsoft.com/office/drawing/2014/main" id="{33C75950-53C2-48D6-9D05-64072EFBB6D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11683" y="5980914"/>
            <a:ext cx="1347333" cy="461756"/>
          </a:xfrm>
          <a:prstGeom prst="rect">
            <a:avLst/>
          </a:prstGeom>
        </p:spPr>
      </p:pic>
      <p:pic>
        <p:nvPicPr>
          <p:cNvPr id="19" name="תמונה 18">
            <a:extLst>
              <a:ext uri="{FF2B5EF4-FFF2-40B4-BE49-F238E27FC236}">
                <a16:creationId xmlns:a16="http://schemas.microsoft.com/office/drawing/2014/main" id="{E8A10F23-EAC1-4ECF-95E4-1F78770E362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181348" y="4766826"/>
            <a:ext cx="1353429" cy="499915"/>
          </a:xfrm>
          <a:prstGeom prst="rect">
            <a:avLst/>
          </a:prstGeom>
        </p:spPr>
      </p:pic>
      <p:pic>
        <p:nvPicPr>
          <p:cNvPr id="20" name="תמונה 19">
            <a:extLst>
              <a:ext uri="{FF2B5EF4-FFF2-40B4-BE49-F238E27FC236}">
                <a16:creationId xmlns:a16="http://schemas.microsoft.com/office/drawing/2014/main" id="{6ED1259F-8ABF-460C-9768-E5592D9DE79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56337" y="4320984"/>
            <a:ext cx="749873" cy="493819"/>
          </a:xfrm>
          <a:prstGeom prst="rect">
            <a:avLst/>
          </a:prstGeom>
        </p:spPr>
      </p:pic>
      <p:pic>
        <p:nvPicPr>
          <p:cNvPr id="21" name="תמונה 20">
            <a:extLst>
              <a:ext uri="{FF2B5EF4-FFF2-40B4-BE49-F238E27FC236}">
                <a16:creationId xmlns:a16="http://schemas.microsoft.com/office/drawing/2014/main" id="{FB972C1D-F022-4169-B963-626B827716B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11683" y="6331146"/>
            <a:ext cx="749873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649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6B10E77-CC04-40FD-9F3B-E7CDA2F37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378824"/>
            <a:ext cx="9404723" cy="5826034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endParaRPr lang="ar-SA" sz="3200" dirty="0">
              <a:cs typeface="+mn-cs"/>
            </a:endParaRPr>
          </a:p>
          <a:p>
            <a:pPr algn="r" rtl="1"/>
            <a:r>
              <a:rPr lang="ar-SA" sz="3200" dirty="0">
                <a:cs typeface="+mn-cs"/>
              </a:rPr>
              <a:t>هل يمكن اختزال الكسر      بالعامل 4؟ </a:t>
            </a:r>
          </a:p>
          <a:p>
            <a:pPr algn="r" rtl="1"/>
            <a:r>
              <a:rPr lang="ar-SA" sz="3200" dirty="0">
                <a:cs typeface="+mn-cs"/>
              </a:rPr>
              <a:t>لا</a:t>
            </a:r>
          </a:p>
          <a:p>
            <a:pPr algn="r" rtl="1"/>
            <a:r>
              <a:rPr lang="ar-SA" sz="3200" dirty="0">
                <a:cs typeface="+mn-cs"/>
              </a:rPr>
              <a:t>لماذا</a:t>
            </a:r>
          </a:p>
          <a:p>
            <a:pPr algn="r" rtl="1"/>
            <a:r>
              <a:rPr lang="ar-SA" sz="3200" dirty="0">
                <a:cs typeface="+mn-cs"/>
              </a:rPr>
              <a:t>لان البسط لا يقسم على 4. لكي نختزل كسر بعدد يجب ان يقسما البسط والمقام على هذا العدد.</a:t>
            </a:r>
          </a:p>
          <a:p>
            <a:pPr algn="r" rtl="1"/>
            <a:r>
              <a:rPr lang="ar-SA" sz="3200" dirty="0">
                <a:cs typeface="+mn-cs"/>
              </a:rPr>
              <a:t>هل يمكن اختزال الكسر      بالعامل5؟ </a:t>
            </a:r>
          </a:p>
          <a:p>
            <a:pPr algn="r" rtl="1"/>
            <a:r>
              <a:rPr lang="ar-SA" sz="3200" dirty="0">
                <a:cs typeface="+mn-cs"/>
              </a:rPr>
              <a:t>لا</a:t>
            </a:r>
          </a:p>
          <a:p>
            <a:pPr algn="r" rtl="1"/>
            <a:r>
              <a:rPr lang="ar-SA" sz="3200" dirty="0">
                <a:cs typeface="+mn-cs"/>
              </a:rPr>
              <a:t>لماذا</a:t>
            </a:r>
          </a:p>
          <a:p>
            <a:pPr algn="r" rtl="1"/>
            <a:r>
              <a:rPr lang="ar-SA" sz="3200" dirty="0">
                <a:cs typeface="+mn-cs"/>
              </a:rPr>
              <a:t>لان البسط والمقام لا يقسمان على5. لكي نختزل كسر بعدد يجب ان يقسما البسط والمقام على هذا العدد</a:t>
            </a:r>
            <a:r>
              <a:rPr lang="ar-SA" sz="3200" dirty="0"/>
              <a:t>.</a:t>
            </a:r>
          </a:p>
          <a:p>
            <a:pPr algn="r" rtl="1"/>
            <a:endParaRPr lang="en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411E1D40-932D-4366-8850-1A2A0886B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3542" y="3429000"/>
            <a:ext cx="505968" cy="920496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9630B660-B949-4F98-979B-212299A5A0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2914" y="774152"/>
            <a:ext cx="506012" cy="92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8352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יונים">
  <a:themeElements>
    <a:clrScheme name="יונים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יונים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יונים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1406</TotalTime>
  <Words>379</Words>
  <Application>Microsoft Office PowerPoint</Application>
  <PresentationFormat>מסך רחב</PresentationFormat>
  <Paragraphs>59</Paragraphs>
  <Slides>12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יונים</vt:lpstr>
      <vt:lpstr>اختزال الكسور للصف الخامس</vt:lpstr>
      <vt:lpstr>מצגת של PowerPoint‏</vt:lpstr>
      <vt:lpstr>مثال لعملية اختزال الكسر:-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توسيع الكسور</dc:title>
  <dc:creator>salama a</dc:creator>
  <cp:lastModifiedBy>משתמש לא ידוע</cp:lastModifiedBy>
  <cp:revision>13</cp:revision>
  <dcterms:created xsi:type="dcterms:W3CDTF">2021-01-12T08:31:46Z</dcterms:created>
  <dcterms:modified xsi:type="dcterms:W3CDTF">2021-01-13T08:09:23Z</dcterms:modified>
</cp:coreProperties>
</file>