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5"/>
  </p:sldMasterIdLst>
  <p:sldIdLst>
    <p:sldId id="256" r:id="rId6"/>
    <p:sldId id="257" r:id="rId7"/>
    <p:sldId id="260" r:id="rId8"/>
    <p:sldId id="258" r:id="rId9"/>
    <p:sldId id="259" r:id="rId10"/>
    <p:sldId id="261" r:id="rId11"/>
    <p:sldId id="262" r:id="rId12"/>
    <p:sldId id="263" r:id="rId1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3448743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342284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3597440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1514235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1011421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264044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335745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216605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3649177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137177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91A6800-9F69-4300-8CBB-17782AE56DCB}" type="datetimeFigureOut">
              <a:rPr lang="he-IL" smtClean="0"/>
              <a:t>ו'/ניסן/תש"ף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17E2EB8-2C78-4D5A-854B-72C4ADF37CA1}" type="slidenum">
              <a:rPr lang="he-IL" smtClean="0"/>
              <a:t>‹#›</a:t>
            </a:fld>
            <a:endParaRPr lang="he-IL"/>
          </a:p>
        </p:txBody>
      </p:sp>
    </p:spTree>
    <p:extLst>
      <p:ext uri="{BB962C8B-B14F-4D97-AF65-F5344CB8AC3E}">
        <p14:creationId xmlns:p14="http://schemas.microsoft.com/office/powerpoint/2010/main" val="123315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91A6800-9F69-4300-8CBB-17782AE56DCB}" type="datetimeFigureOut">
              <a:rPr lang="he-IL" smtClean="0"/>
              <a:t>ו'/ניסן/תש"ף</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17E2EB8-2C78-4D5A-854B-72C4ADF37CA1}" type="slidenum">
              <a:rPr lang="he-IL" smtClean="0"/>
              <a:t>‹#›</a:t>
            </a:fld>
            <a:endParaRPr lang="he-IL"/>
          </a:p>
        </p:txBody>
      </p:sp>
    </p:spTree>
    <p:extLst>
      <p:ext uri="{BB962C8B-B14F-4D97-AF65-F5344CB8AC3E}">
        <p14:creationId xmlns:p14="http://schemas.microsoft.com/office/powerpoint/2010/main" val="2025639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eb.macam.ac.il/~ltami/hassan/aa32.htm" TargetMode="External"/><Relationship Id="rId2" Type="http://schemas.openxmlformats.org/officeDocument/2006/relationships/hyperlink" Target="http://web.macam.ac.il/~ltami/hassan/aa31.ht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11560" y="260648"/>
            <a:ext cx="7772400" cy="1470025"/>
          </a:xfrm>
        </p:spPr>
        <p:txBody>
          <a:bodyPr>
            <a:normAutofit fontScale="90000"/>
          </a:bodyPr>
          <a:lstStyle/>
          <a:p>
            <a:pPr>
              <a:lnSpc>
                <a:spcPct val="115000"/>
              </a:lnSpc>
            </a:pPr>
            <a:br>
              <a:rPr lang="en-US" b="1" dirty="0">
                <a:solidFill>
                  <a:srgbClr val="FF0000"/>
                </a:solidFill>
                <a:ea typeface="Times New Roman"/>
                <a:cs typeface="DecoType Naskh" pitchFamily="2" charset="-78"/>
              </a:rPr>
            </a:br>
            <a:r>
              <a:rPr lang="ar-SA" b="1" dirty="0">
                <a:solidFill>
                  <a:srgbClr val="FF0000"/>
                </a:solidFill>
                <a:ea typeface="Times New Roman"/>
                <a:cs typeface="DecoType Naskh" pitchFamily="2" charset="-78"/>
              </a:rPr>
              <a:t>الجليل الأعلى – منطقة جبلية مرتفعة</a:t>
            </a:r>
            <a:br>
              <a:rPr lang="en-US" sz="3600" dirty="0">
                <a:solidFill>
                  <a:srgbClr val="FF0000"/>
                </a:solidFill>
                <a:ea typeface="Calibri"/>
                <a:cs typeface="DecoType Naskh" pitchFamily="2" charset="-78"/>
              </a:rPr>
            </a:br>
            <a:endParaRPr lang="he-IL" dirty="0">
              <a:solidFill>
                <a:srgbClr val="FF0000"/>
              </a:solidFill>
            </a:endParaRPr>
          </a:p>
        </p:txBody>
      </p:sp>
      <p:sp>
        <p:nvSpPr>
          <p:cNvPr id="3" name="כותרת משנה 2"/>
          <p:cNvSpPr>
            <a:spLocks noGrp="1"/>
          </p:cNvSpPr>
          <p:nvPr>
            <p:ph type="subTitle" idx="1"/>
          </p:nvPr>
        </p:nvSpPr>
        <p:spPr>
          <a:xfrm>
            <a:off x="2217440" y="1117010"/>
            <a:ext cx="6400800" cy="1752600"/>
          </a:xfrm>
        </p:spPr>
        <p:txBody>
          <a:bodyPr>
            <a:normAutofit fontScale="62500" lnSpcReduction="20000"/>
          </a:bodyPr>
          <a:lstStyle/>
          <a:p>
            <a:r>
              <a:rPr lang="en-US" dirty="0">
                <a:cs typeface="DecoType Naskh" pitchFamily="2" charset="-78"/>
              </a:rPr>
              <a:t> </a:t>
            </a:r>
          </a:p>
          <a:p>
            <a:pPr algn="r"/>
            <a:r>
              <a:rPr lang="ar-SA" dirty="0">
                <a:solidFill>
                  <a:schemeClr val="bg1"/>
                </a:solidFill>
                <a:cs typeface="DecoType Naskh" pitchFamily="2" charset="-78"/>
              </a:rPr>
              <a:t>    </a:t>
            </a:r>
            <a:r>
              <a:rPr lang="ar-SA" sz="3800" b="1" dirty="0">
                <a:solidFill>
                  <a:schemeClr val="accent4">
                    <a:lumMod val="20000"/>
                    <a:lumOff val="80000"/>
                  </a:schemeClr>
                </a:solidFill>
                <a:cs typeface="DecoType Naskh" pitchFamily="2" charset="-78"/>
              </a:rPr>
              <a:t>الجليل الأعلى هو عبارة عن كتلة جبلية عالية مبتورة بواسطة الوديان والمنحدرات الشديدة. فيه قمم عالية، منها قمة جبل الجرمق (ميرون) التي ترتفع الى </a:t>
            </a:r>
            <a:r>
              <a:rPr lang="ar-SA" sz="3800" b="1" dirty="0">
                <a:solidFill>
                  <a:schemeClr val="accent4">
                    <a:lumMod val="20000"/>
                    <a:lumOff val="80000"/>
                  </a:schemeClr>
                </a:solidFill>
                <a:cs typeface="+mj-cs"/>
              </a:rPr>
              <a:t>1208 </a:t>
            </a:r>
            <a:r>
              <a:rPr lang="ar-SA" sz="3800" b="1" dirty="0">
                <a:solidFill>
                  <a:schemeClr val="accent4">
                    <a:lumMod val="20000"/>
                    <a:lumOff val="80000"/>
                  </a:schemeClr>
                </a:solidFill>
                <a:cs typeface="DecoType Naskh" pitchFamily="2" charset="-78"/>
              </a:rPr>
              <a:t>م، وهي الأعلى في الجليل.</a:t>
            </a:r>
          </a:p>
          <a:p>
            <a:endParaRPr lang="he-IL" dirty="0"/>
          </a:p>
        </p:txBody>
      </p:sp>
      <p:sp>
        <p:nvSpPr>
          <p:cNvPr id="4" name="כותרת משנה 2"/>
          <p:cNvSpPr txBox="1">
            <a:spLocks/>
          </p:cNvSpPr>
          <p:nvPr/>
        </p:nvSpPr>
        <p:spPr>
          <a:xfrm>
            <a:off x="1907704" y="3891417"/>
            <a:ext cx="6400800" cy="1752600"/>
          </a:xfrm>
          <a:prstGeom prst="rect">
            <a:avLst/>
          </a:prstGeom>
        </p:spPr>
        <p:txBody>
          <a:bodyPr vert="horz" lIns="91440" tIns="45720" rIns="91440" bIns="45720" rtlCol="1">
            <a:normAutofit/>
          </a:bodyPr>
          <a:lstStyle>
            <a:lvl1pPr marL="0" indent="0" algn="ctr" defTabSz="914400" rtl="1"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1"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1"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1"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 </a:t>
            </a:r>
          </a:p>
          <a:p>
            <a:r>
              <a:rPr lang="ar-SA" b="1" dirty="0">
                <a:solidFill>
                  <a:schemeClr val="bg1"/>
                </a:solidFill>
              </a:rPr>
              <a:t>.</a:t>
            </a:r>
            <a:endParaRPr lang="en-US" dirty="0">
              <a:solidFill>
                <a:schemeClr val="bg1"/>
              </a:solidFill>
            </a:endParaRPr>
          </a:p>
          <a:p>
            <a:endParaRPr lang="he-IL" dirty="0"/>
          </a:p>
        </p:txBody>
      </p:sp>
      <p:sp>
        <p:nvSpPr>
          <p:cNvPr id="5" name="כותרת 1"/>
          <p:cNvSpPr txBox="1">
            <a:spLocks/>
          </p:cNvSpPr>
          <p:nvPr/>
        </p:nvSpPr>
        <p:spPr>
          <a:xfrm>
            <a:off x="1115616" y="2780929"/>
            <a:ext cx="7772400" cy="735012"/>
          </a:xfrm>
          <a:prstGeom prst="rect">
            <a:avLst/>
          </a:prstGeom>
        </p:spPr>
        <p:txBody>
          <a:bodyPr vert="horz" lIns="91440" tIns="45720" rIns="91440" bIns="45720" rtlCol="1" anchor="ctr">
            <a:normAutofit fontScale="52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lnSpc>
                <a:spcPct val="115000"/>
              </a:lnSpc>
            </a:pPr>
            <a:br>
              <a:rPr lang="en-US" sz="3600" dirty="0">
                <a:ea typeface="Calibri"/>
                <a:cs typeface="Arial"/>
              </a:rPr>
            </a:br>
            <a:endParaRPr lang="he-IL" dirty="0"/>
          </a:p>
        </p:txBody>
      </p:sp>
      <p:sp>
        <p:nvSpPr>
          <p:cNvPr id="6" name="מלבן 5"/>
          <p:cNvSpPr/>
          <p:nvPr/>
        </p:nvSpPr>
        <p:spPr>
          <a:xfrm>
            <a:off x="6368377" y="2816790"/>
            <a:ext cx="2178802" cy="954107"/>
          </a:xfrm>
          <a:prstGeom prst="rect">
            <a:avLst/>
          </a:prstGeom>
        </p:spPr>
        <p:txBody>
          <a:bodyPr wrap="none">
            <a:spAutoFit/>
          </a:bodyPr>
          <a:lstStyle/>
          <a:p>
            <a:pPr>
              <a:lnSpc>
                <a:spcPct val="200000"/>
              </a:lnSpc>
            </a:pPr>
            <a:r>
              <a:rPr lang="ar-SA" sz="3200" b="1" dirty="0">
                <a:solidFill>
                  <a:srgbClr val="FF0000"/>
                </a:solidFill>
                <a:ea typeface="Times New Roman"/>
                <a:cs typeface="DecoType Naskh" pitchFamily="2" charset="-78"/>
              </a:rPr>
              <a:t>حدود الجليل الأعلى:</a:t>
            </a:r>
            <a:endParaRPr lang="en-US" sz="3200" dirty="0">
              <a:solidFill>
                <a:srgbClr val="FF0000"/>
              </a:solidFill>
              <a:ea typeface="Calibri"/>
              <a:cs typeface="DecoType Naskh" pitchFamily="2" charset="-78"/>
            </a:endParaRPr>
          </a:p>
        </p:txBody>
      </p:sp>
      <p:sp>
        <p:nvSpPr>
          <p:cNvPr id="7" name="מלבן 6"/>
          <p:cNvSpPr/>
          <p:nvPr/>
        </p:nvSpPr>
        <p:spPr>
          <a:xfrm>
            <a:off x="4139952" y="3770456"/>
            <a:ext cx="4572000" cy="2246769"/>
          </a:xfrm>
          <a:prstGeom prst="rect">
            <a:avLst/>
          </a:prstGeom>
        </p:spPr>
        <p:txBody>
          <a:bodyPr>
            <a:spAutoFit/>
          </a:bodyPr>
          <a:lstStyle/>
          <a:p>
            <a:r>
              <a:rPr lang="ar-SA" sz="2800" dirty="0">
                <a:solidFill>
                  <a:schemeClr val="bg2"/>
                </a:solidFill>
                <a:ea typeface="Times New Roman"/>
                <a:cs typeface="DecoType Naskh" pitchFamily="2" charset="-78"/>
              </a:rPr>
              <a:t> </a:t>
            </a:r>
            <a:r>
              <a:rPr lang="ar-SA" sz="2800" b="1" dirty="0">
                <a:solidFill>
                  <a:schemeClr val="bg2"/>
                </a:solidFill>
                <a:ea typeface="Times New Roman"/>
                <a:cs typeface="DecoType Naskh" pitchFamily="2" charset="-78"/>
              </a:rPr>
              <a:t>يحد الجليل الأعلى من الجنوب سهل مجد الكروم (يمر فيه شارع عكا -  صفد)، ومن الشرق يحدّه غور الأردن، ومن الشمال تحدّه الحدود اللبنانية الدولية. أما في الجهة الغربية فتنحدر سلاسل جبال الجليل الأعلى حتى شاطئ البحر فتبقي شاطئ ضيّقا. </a:t>
            </a:r>
            <a:endParaRPr lang="he-IL" sz="2800" b="1" dirty="0">
              <a:solidFill>
                <a:schemeClr val="bg2"/>
              </a:solidFill>
            </a:endParaRPr>
          </a:p>
        </p:txBody>
      </p:sp>
      <p:pic>
        <p:nvPicPr>
          <p:cNvPr id="8" name="صورة 2" descr="18"/>
          <p:cNvPicPr/>
          <p:nvPr/>
        </p:nvPicPr>
        <p:blipFill>
          <a:blip r:embed="rId2" cstate="print"/>
          <a:srcRect t="911" r="1097" b="1366"/>
          <a:stretch>
            <a:fillRect/>
          </a:stretch>
        </p:blipFill>
        <p:spPr bwMode="auto">
          <a:xfrm>
            <a:off x="323528" y="3293842"/>
            <a:ext cx="2520280" cy="3303509"/>
          </a:xfrm>
          <a:prstGeom prst="rect">
            <a:avLst/>
          </a:prstGeom>
          <a:noFill/>
          <a:ln w="28575">
            <a:solidFill>
              <a:srgbClr val="0000FF"/>
            </a:solidFill>
            <a:miter lim="800000"/>
            <a:headEnd/>
            <a:tailEnd/>
          </a:ln>
          <a:effectLst>
            <a:outerShdw dist="107763" dir="2700000" algn="ctr" rotWithShape="0">
              <a:srgbClr val="000080"/>
            </a:outerShdw>
          </a:effectLst>
        </p:spPr>
      </p:pic>
    </p:spTree>
    <p:extLst>
      <p:ext uri="{BB962C8B-B14F-4D97-AF65-F5344CB8AC3E}">
        <p14:creationId xmlns:p14="http://schemas.microsoft.com/office/powerpoint/2010/main" val="309197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down)">
                                      <p:cBhvr>
                                        <p:cTn id="16" dur="580">
                                          <p:stCondLst>
                                            <p:cond delay="0"/>
                                          </p:stCondLst>
                                        </p:cTn>
                                        <p:tgtEl>
                                          <p:spTgt spid="3">
                                            <p:txEl>
                                              <p:pRg st="0" end="0"/>
                                            </p:txEl>
                                          </p:spTgt>
                                        </p:tgtEl>
                                      </p:cBhvr>
                                    </p:animEffect>
                                    <p:anim calcmode="lin" valueType="num">
                                      <p:cBhvr>
                                        <p:cTn id="17"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xEl>
                                              <p:pRg st="0" end="0"/>
                                            </p:txEl>
                                          </p:spTgt>
                                        </p:tgtEl>
                                      </p:cBhvr>
                                      <p:to x="100000" y="60000"/>
                                    </p:animScale>
                                    <p:animScale>
                                      <p:cBhvr>
                                        <p:cTn id="23" dur="166" decel="50000">
                                          <p:stCondLst>
                                            <p:cond delay="676"/>
                                          </p:stCondLst>
                                        </p:cTn>
                                        <p:tgtEl>
                                          <p:spTgt spid="3">
                                            <p:txEl>
                                              <p:pRg st="0" end="0"/>
                                            </p:txEl>
                                          </p:spTgt>
                                        </p:tgtEl>
                                      </p:cBhvr>
                                      <p:to x="100000" y="100000"/>
                                    </p:animScale>
                                    <p:animScale>
                                      <p:cBhvr>
                                        <p:cTn id="24" dur="26">
                                          <p:stCondLst>
                                            <p:cond delay="1312"/>
                                          </p:stCondLst>
                                        </p:cTn>
                                        <p:tgtEl>
                                          <p:spTgt spid="3">
                                            <p:txEl>
                                              <p:pRg st="0" end="0"/>
                                            </p:txEl>
                                          </p:spTgt>
                                        </p:tgtEl>
                                      </p:cBhvr>
                                      <p:to x="100000" y="80000"/>
                                    </p:animScale>
                                    <p:animScale>
                                      <p:cBhvr>
                                        <p:cTn id="25" dur="166" decel="50000">
                                          <p:stCondLst>
                                            <p:cond delay="1338"/>
                                          </p:stCondLst>
                                        </p:cTn>
                                        <p:tgtEl>
                                          <p:spTgt spid="3">
                                            <p:txEl>
                                              <p:pRg st="0" end="0"/>
                                            </p:txEl>
                                          </p:spTgt>
                                        </p:tgtEl>
                                      </p:cBhvr>
                                      <p:to x="100000" y="100000"/>
                                    </p:animScale>
                                    <p:animScale>
                                      <p:cBhvr>
                                        <p:cTn id="26" dur="26">
                                          <p:stCondLst>
                                            <p:cond delay="1642"/>
                                          </p:stCondLst>
                                        </p:cTn>
                                        <p:tgtEl>
                                          <p:spTgt spid="3">
                                            <p:txEl>
                                              <p:pRg st="0" end="0"/>
                                            </p:txEl>
                                          </p:spTgt>
                                        </p:tgtEl>
                                      </p:cBhvr>
                                      <p:to x="100000" y="90000"/>
                                    </p:animScale>
                                    <p:animScale>
                                      <p:cBhvr>
                                        <p:cTn id="27" dur="166" decel="50000">
                                          <p:stCondLst>
                                            <p:cond delay="1668"/>
                                          </p:stCondLst>
                                        </p:cTn>
                                        <p:tgtEl>
                                          <p:spTgt spid="3">
                                            <p:txEl>
                                              <p:pRg st="0" end="0"/>
                                            </p:txEl>
                                          </p:spTgt>
                                        </p:tgtEl>
                                      </p:cBhvr>
                                      <p:to x="100000" y="100000"/>
                                    </p:animScale>
                                    <p:animScale>
                                      <p:cBhvr>
                                        <p:cTn id="28" dur="26">
                                          <p:stCondLst>
                                            <p:cond delay="1808"/>
                                          </p:stCondLst>
                                        </p:cTn>
                                        <p:tgtEl>
                                          <p:spTgt spid="3">
                                            <p:txEl>
                                              <p:pRg st="0" end="0"/>
                                            </p:txEl>
                                          </p:spTgt>
                                        </p:tgtEl>
                                      </p:cBhvr>
                                      <p:to x="100000" y="95000"/>
                                    </p:animScale>
                                    <p:animScale>
                                      <p:cBhvr>
                                        <p:cTn id="29" dur="166" decel="50000">
                                          <p:stCondLst>
                                            <p:cond delay="1834"/>
                                          </p:stCondLst>
                                        </p:cTn>
                                        <p:tgtEl>
                                          <p:spTgt spid="3">
                                            <p:txEl>
                                              <p:pRg st="0" end="0"/>
                                            </p:txEl>
                                          </p:spTgt>
                                        </p:tgtEl>
                                      </p:cBhvr>
                                      <p:to x="100000" y="100000"/>
                                    </p:animScale>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wipe(down)">
                                      <p:cBhvr>
                                        <p:cTn id="34" dur="580">
                                          <p:stCondLst>
                                            <p:cond delay="0"/>
                                          </p:stCondLst>
                                        </p:cTn>
                                        <p:tgtEl>
                                          <p:spTgt spid="3">
                                            <p:txEl>
                                              <p:pRg st="1" end="1"/>
                                            </p:txEl>
                                          </p:spTgt>
                                        </p:tgtEl>
                                      </p:cBhvr>
                                    </p:animEffect>
                                    <p:anim calcmode="lin" valueType="num">
                                      <p:cBhvr>
                                        <p:cTn id="3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0" dur="26">
                                          <p:stCondLst>
                                            <p:cond delay="650"/>
                                          </p:stCondLst>
                                        </p:cTn>
                                        <p:tgtEl>
                                          <p:spTgt spid="3">
                                            <p:txEl>
                                              <p:pRg st="1" end="1"/>
                                            </p:txEl>
                                          </p:spTgt>
                                        </p:tgtEl>
                                      </p:cBhvr>
                                      <p:to x="100000" y="60000"/>
                                    </p:animScale>
                                    <p:animScale>
                                      <p:cBhvr>
                                        <p:cTn id="41" dur="166" decel="50000">
                                          <p:stCondLst>
                                            <p:cond delay="676"/>
                                          </p:stCondLst>
                                        </p:cTn>
                                        <p:tgtEl>
                                          <p:spTgt spid="3">
                                            <p:txEl>
                                              <p:pRg st="1" end="1"/>
                                            </p:txEl>
                                          </p:spTgt>
                                        </p:tgtEl>
                                      </p:cBhvr>
                                      <p:to x="100000" y="100000"/>
                                    </p:animScale>
                                    <p:animScale>
                                      <p:cBhvr>
                                        <p:cTn id="42" dur="26">
                                          <p:stCondLst>
                                            <p:cond delay="1312"/>
                                          </p:stCondLst>
                                        </p:cTn>
                                        <p:tgtEl>
                                          <p:spTgt spid="3">
                                            <p:txEl>
                                              <p:pRg st="1" end="1"/>
                                            </p:txEl>
                                          </p:spTgt>
                                        </p:tgtEl>
                                      </p:cBhvr>
                                      <p:to x="100000" y="80000"/>
                                    </p:animScale>
                                    <p:animScale>
                                      <p:cBhvr>
                                        <p:cTn id="43" dur="166" decel="50000">
                                          <p:stCondLst>
                                            <p:cond delay="1338"/>
                                          </p:stCondLst>
                                        </p:cTn>
                                        <p:tgtEl>
                                          <p:spTgt spid="3">
                                            <p:txEl>
                                              <p:pRg st="1" end="1"/>
                                            </p:txEl>
                                          </p:spTgt>
                                        </p:tgtEl>
                                      </p:cBhvr>
                                      <p:to x="100000" y="100000"/>
                                    </p:animScale>
                                    <p:animScale>
                                      <p:cBhvr>
                                        <p:cTn id="44" dur="26">
                                          <p:stCondLst>
                                            <p:cond delay="1642"/>
                                          </p:stCondLst>
                                        </p:cTn>
                                        <p:tgtEl>
                                          <p:spTgt spid="3">
                                            <p:txEl>
                                              <p:pRg st="1" end="1"/>
                                            </p:txEl>
                                          </p:spTgt>
                                        </p:tgtEl>
                                      </p:cBhvr>
                                      <p:to x="100000" y="90000"/>
                                    </p:animScale>
                                    <p:animScale>
                                      <p:cBhvr>
                                        <p:cTn id="45" dur="166" decel="50000">
                                          <p:stCondLst>
                                            <p:cond delay="1668"/>
                                          </p:stCondLst>
                                        </p:cTn>
                                        <p:tgtEl>
                                          <p:spTgt spid="3">
                                            <p:txEl>
                                              <p:pRg st="1" end="1"/>
                                            </p:txEl>
                                          </p:spTgt>
                                        </p:tgtEl>
                                      </p:cBhvr>
                                      <p:to x="100000" y="100000"/>
                                    </p:animScale>
                                    <p:animScale>
                                      <p:cBhvr>
                                        <p:cTn id="46" dur="26">
                                          <p:stCondLst>
                                            <p:cond delay="1808"/>
                                          </p:stCondLst>
                                        </p:cTn>
                                        <p:tgtEl>
                                          <p:spTgt spid="3">
                                            <p:txEl>
                                              <p:pRg st="1" end="1"/>
                                            </p:txEl>
                                          </p:spTgt>
                                        </p:tgtEl>
                                      </p:cBhvr>
                                      <p:to x="100000" y="95000"/>
                                    </p:animScale>
                                    <p:animScale>
                                      <p:cBhvr>
                                        <p:cTn id="47" dur="166" decel="50000">
                                          <p:stCondLst>
                                            <p:cond delay="1834"/>
                                          </p:stCondLst>
                                        </p:cTn>
                                        <p:tgtEl>
                                          <p:spTgt spid="3">
                                            <p:txEl>
                                              <p:pRg st="1" end="1"/>
                                            </p:txEl>
                                          </p:spTgt>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15"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p:cTn id="52" dur="1000" fill="hold"/>
                                        <p:tgtEl>
                                          <p:spTgt spid="6"/>
                                        </p:tgtEl>
                                        <p:attrNameLst>
                                          <p:attrName>ppt_w</p:attrName>
                                        </p:attrNameLst>
                                      </p:cBhvr>
                                      <p:tavLst>
                                        <p:tav tm="0">
                                          <p:val>
                                            <p:fltVal val="0"/>
                                          </p:val>
                                        </p:tav>
                                        <p:tav tm="100000">
                                          <p:val>
                                            <p:strVal val="#ppt_w"/>
                                          </p:val>
                                        </p:tav>
                                      </p:tavLst>
                                    </p:anim>
                                    <p:anim calcmode="lin" valueType="num">
                                      <p:cBhvr>
                                        <p:cTn id="53" dur="1000" fill="hold"/>
                                        <p:tgtEl>
                                          <p:spTgt spid="6"/>
                                        </p:tgtEl>
                                        <p:attrNameLst>
                                          <p:attrName>ppt_h</p:attrName>
                                        </p:attrNameLst>
                                      </p:cBhvr>
                                      <p:tavLst>
                                        <p:tav tm="0">
                                          <p:val>
                                            <p:fltVal val="0"/>
                                          </p:val>
                                        </p:tav>
                                        <p:tav tm="100000">
                                          <p:val>
                                            <p:strVal val="#ppt_h"/>
                                          </p:val>
                                        </p:tav>
                                      </p:tavLst>
                                    </p:anim>
                                    <p:anim calcmode="lin" valueType="num">
                                      <p:cBhvr>
                                        <p:cTn id="54"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55"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6" fill="hold">
                      <p:stCondLst>
                        <p:cond delay="indefinite"/>
                      </p:stCondLst>
                      <p:childTnLst>
                        <p:par>
                          <p:cTn id="57" fill="hold">
                            <p:stCondLst>
                              <p:cond delay="0"/>
                            </p:stCondLst>
                            <p:childTnLst>
                              <p:par>
                                <p:cTn id="58" presetID="56" presetClass="entr" presetSubtype="0" fill="hold" grpId="0" nodeType="clickEffect">
                                  <p:stCondLst>
                                    <p:cond delay="0"/>
                                  </p:stCondLst>
                                  <p:iterate type="lt">
                                    <p:tmPct val="10000"/>
                                  </p:iterate>
                                  <p:childTnLst>
                                    <p:set>
                                      <p:cBhvr>
                                        <p:cTn id="59" dur="1" fill="hold">
                                          <p:stCondLst>
                                            <p:cond delay="0"/>
                                          </p:stCondLst>
                                        </p:cTn>
                                        <p:tgtEl>
                                          <p:spTgt spid="7"/>
                                        </p:tgtEl>
                                        <p:attrNameLst>
                                          <p:attrName>style.visibility</p:attrName>
                                        </p:attrNameLst>
                                      </p:cBhvr>
                                      <p:to>
                                        <p:strVal val="visible"/>
                                      </p:to>
                                    </p:set>
                                    <p:anim by="(-#ppt_w*2)" calcmode="lin" valueType="num">
                                      <p:cBhvr rctx="PPT">
                                        <p:cTn id="60" dur="500" autoRev="1" fill="hold">
                                          <p:stCondLst>
                                            <p:cond delay="0"/>
                                          </p:stCondLst>
                                        </p:cTn>
                                        <p:tgtEl>
                                          <p:spTgt spid="7"/>
                                        </p:tgtEl>
                                        <p:attrNameLst>
                                          <p:attrName>ppt_w</p:attrName>
                                        </p:attrNameLst>
                                      </p:cBhvr>
                                    </p:anim>
                                    <p:anim by="(#ppt_w*0.50)" calcmode="lin" valueType="num">
                                      <p:cBhvr>
                                        <p:cTn id="61" dur="500" decel="50000" autoRev="1" fill="hold">
                                          <p:stCondLst>
                                            <p:cond delay="0"/>
                                          </p:stCondLst>
                                        </p:cTn>
                                        <p:tgtEl>
                                          <p:spTgt spid="7"/>
                                        </p:tgtEl>
                                        <p:attrNameLst>
                                          <p:attrName>ppt_x</p:attrName>
                                        </p:attrNameLst>
                                      </p:cBhvr>
                                    </p:anim>
                                    <p:anim from="(-#ppt_h/2)" to="(#ppt_y)" calcmode="lin" valueType="num">
                                      <p:cBhvr>
                                        <p:cTn id="62" dur="1000" fill="hold">
                                          <p:stCondLst>
                                            <p:cond delay="0"/>
                                          </p:stCondLst>
                                        </p:cTn>
                                        <p:tgtEl>
                                          <p:spTgt spid="7"/>
                                        </p:tgtEl>
                                        <p:attrNameLst>
                                          <p:attrName>ppt_y</p:attrName>
                                        </p:attrNameLst>
                                      </p:cBhvr>
                                    </p:anim>
                                    <p:animRot by="21600000">
                                      <p:cBhvr>
                                        <p:cTn id="63" dur="1000" fill="hold">
                                          <p:stCondLst>
                                            <p:cond delay="0"/>
                                          </p:stCondLst>
                                        </p:cTn>
                                        <p:tgtEl>
                                          <p:spTgt spid="7"/>
                                        </p:tgtEl>
                                        <p:attrNameLst>
                                          <p:attrName>r</p:attrName>
                                        </p:attrNameLst>
                                      </p:cBhvr>
                                    </p:animRot>
                                  </p:childTnLst>
                                </p:cTn>
                              </p:par>
                            </p:childTnLst>
                          </p:cTn>
                        </p:par>
                      </p:childTnLst>
                    </p:cTn>
                  </p:par>
                  <p:par>
                    <p:cTn id="64" fill="hold">
                      <p:stCondLst>
                        <p:cond delay="indefinite"/>
                      </p:stCondLst>
                      <p:childTnLst>
                        <p:par>
                          <p:cTn id="65" fill="hold">
                            <p:stCondLst>
                              <p:cond delay="0"/>
                            </p:stCondLst>
                            <p:childTnLst>
                              <p:par>
                                <p:cTn id="66" presetID="25" presetClass="entr" presetSubtype="0" fill="hold" nodeType="click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p:cTn id="68"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69"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70"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71" dur="1000" fill="hold"/>
                                        <p:tgtEl>
                                          <p:spTgt spid="8"/>
                                        </p:tgtEl>
                                        <p:attrNameLst>
                                          <p:attrName>ppt_h</p:attrName>
                                        </p:attrNameLst>
                                      </p:cBhvr>
                                      <p:tavLst>
                                        <p:tav tm="0">
                                          <p:val>
                                            <p:strVal val="#ppt_h"/>
                                          </p:val>
                                        </p:tav>
                                        <p:tav tm="100000">
                                          <p:val>
                                            <p:strVal val="#ppt_h"/>
                                          </p:val>
                                        </p:tav>
                                      </p:tavLst>
                                    </p:anim>
                                    <p:anim calcmode="lin" valueType="num">
                                      <p:cBhvr>
                                        <p:cTn id="72"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73"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74"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75"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260648"/>
            <a:ext cx="8229600" cy="1143000"/>
          </a:xfrm>
        </p:spPr>
        <p:txBody>
          <a:bodyPr>
            <a:normAutofit fontScale="90000"/>
          </a:bodyPr>
          <a:lstStyle/>
          <a:p>
            <a:pPr>
              <a:lnSpc>
                <a:spcPct val="150000"/>
              </a:lnSpc>
            </a:pPr>
            <a:r>
              <a:rPr lang="ar-SA" b="1" dirty="0">
                <a:solidFill>
                  <a:srgbClr val="FF0000"/>
                </a:solidFill>
                <a:ea typeface="Times New Roman"/>
                <a:cs typeface="DecoType Naskh" pitchFamily="2" charset="-78"/>
              </a:rPr>
              <a:t>الجليل الأسفل – أرض جبلية وسهول</a:t>
            </a:r>
            <a:br>
              <a:rPr lang="en-US" sz="3600" dirty="0">
                <a:solidFill>
                  <a:srgbClr val="FF0000"/>
                </a:solidFill>
                <a:ea typeface="Calibri"/>
                <a:cs typeface="DecoType Naskh" pitchFamily="2" charset="-78"/>
              </a:rPr>
            </a:br>
            <a:endParaRPr lang="he-IL" dirty="0">
              <a:solidFill>
                <a:srgbClr val="FF0000"/>
              </a:solidFill>
            </a:endParaRPr>
          </a:p>
        </p:txBody>
      </p:sp>
      <p:sp>
        <p:nvSpPr>
          <p:cNvPr id="4" name="כותרת משנה 2"/>
          <p:cNvSpPr txBox="1">
            <a:spLocks/>
          </p:cNvSpPr>
          <p:nvPr/>
        </p:nvSpPr>
        <p:spPr>
          <a:xfrm>
            <a:off x="539552" y="836712"/>
            <a:ext cx="7971184" cy="2088232"/>
          </a:xfrm>
          <a:prstGeom prst="rect">
            <a:avLst/>
          </a:prstGeom>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800" dirty="0">
              <a:solidFill>
                <a:schemeClr val="bg1"/>
              </a:solidFill>
              <a:cs typeface="DecoType Naskh" pitchFamily="2" charset="-78"/>
            </a:endParaRPr>
          </a:p>
          <a:p>
            <a:r>
              <a:rPr lang="ar-SA" sz="2800" dirty="0">
                <a:solidFill>
                  <a:schemeClr val="bg1"/>
                </a:solidFill>
                <a:cs typeface="DecoType Naskh" pitchFamily="2" charset="-78"/>
              </a:rPr>
              <a:t> </a:t>
            </a:r>
            <a:r>
              <a:rPr lang="ar-SA" sz="2800" b="1" dirty="0">
                <a:solidFill>
                  <a:schemeClr val="bg1"/>
                </a:solidFill>
                <a:cs typeface="DecoType Naskh" pitchFamily="2" charset="-78"/>
              </a:rPr>
              <a:t>الجليل الأسفل هو منطقة جبلية. تعتبر</a:t>
            </a:r>
            <a:r>
              <a:rPr lang="en-US" sz="2800" b="1" dirty="0">
                <a:solidFill>
                  <a:schemeClr val="bg1"/>
                </a:solidFill>
                <a:cs typeface="DecoType Naskh" pitchFamily="2" charset="-78"/>
              </a:rPr>
              <a:t> </a:t>
            </a:r>
            <a:r>
              <a:rPr lang="ar-SA" sz="2800" b="1" dirty="0">
                <a:solidFill>
                  <a:schemeClr val="bg1"/>
                </a:solidFill>
                <a:cs typeface="DecoType Naskh" pitchFamily="2" charset="-78"/>
              </a:rPr>
              <a:t>امتدادا لسلسلة الجبل المركزية في البلاد. ويظهر فيه التنوع في المناظر الطبيعية: جبال عالية مثل: جبل حذوة (</a:t>
            </a:r>
            <a:r>
              <a:rPr lang="ar-SA" sz="2800" b="1" dirty="0">
                <a:solidFill>
                  <a:schemeClr val="bg1"/>
                </a:solidFill>
                <a:cs typeface="+mj-cs"/>
              </a:rPr>
              <a:t>584</a:t>
            </a:r>
            <a:r>
              <a:rPr lang="ar-SA" sz="2800" b="1" dirty="0">
                <a:solidFill>
                  <a:schemeClr val="bg1"/>
                </a:solidFill>
                <a:cs typeface="DecoType Naskh" pitchFamily="2" charset="-78"/>
              </a:rPr>
              <a:t> م) وجبل الطور(</a:t>
            </a:r>
            <a:r>
              <a:rPr lang="ar-SA" sz="2800" b="1" dirty="0">
                <a:solidFill>
                  <a:schemeClr val="bg1"/>
                </a:solidFill>
                <a:cs typeface="+mj-cs"/>
              </a:rPr>
              <a:t>5</a:t>
            </a:r>
            <a:r>
              <a:rPr lang="ar-SA" sz="2800" dirty="0">
                <a:solidFill>
                  <a:schemeClr val="bg1"/>
                </a:solidFill>
                <a:cs typeface="+mj-cs"/>
              </a:rPr>
              <a:t>88 م)</a:t>
            </a:r>
            <a:r>
              <a:rPr lang="ar-SA" sz="2800" dirty="0">
                <a:solidFill>
                  <a:schemeClr val="bg1"/>
                </a:solidFill>
                <a:cs typeface="DecoType Naskh" pitchFamily="2" charset="-78"/>
              </a:rPr>
              <a:t>، </a:t>
            </a:r>
            <a:r>
              <a:rPr lang="ar-SA" sz="2800" b="1" dirty="0">
                <a:solidFill>
                  <a:schemeClr val="bg1"/>
                </a:solidFill>
                <a:cs typeface="DecoType Naskh" pitchFamily="2" charset="-78"/>
              </a:rPr>
              <a:t>سهول مترامية الأطراف مثل: سهل البطوف وسهل سخنين، هضاب بازلتية مثل هضبة سيرين ، تلال مستديرة مثل تلال شفا عمرو.  </a:t>
            </a:r>
            <a:endParaRPr lang="he-IL" sz="2800" dirty="0">
              <a:solidFill>
                <a:schemeClr val="bg1"/>
              </a:solidFill>
            </a:endParaRPr>
          </a:p>
        </p:txBody>
      </p:sp>
      <p:sp>
        <p:nvSpPr>
          <p:cNvPr id="5" name="מלבן 4"/>
          <p:cNvSpPr/>
          <p:nvPr/>
        </p:nvSpPr>
        <p:spPr>
          <a:xfrm>
            <a:off x="6055791" y="2816790"/>
            <a:ext cx="2491388" cy="954107"/>
          </a:xfrm>
          <a:prstGeom prst="rect">
            <a:avLst/>
          </a:prstGeom>
        </p:spPr>
        <p:txBody>
          <a:bodyPr wrap="none">
            <a:spAutoFit/>
          </a:bodyPr>
          <a:lstStyle/>
          <a:p>
            <a:pPr>
              <a:lnSpc>
                <a:spcPct val="200000"/>
              </a:lnSpc>
            </a:pPr>
            <a:r>
              <a:rPr lang="ar-SA" sz="3200" b="1" dirty="0">
                <a:solidFill>
                  <a:srgbClr val="00B0F0"/>
                </a:solidFill>
                <a:ea typeface="Times New Roman"/>
                <a:cs typeface="DecoType Naskh" pitchFamily="2" charset="-78"/>
              </a:rPr>
              <a:t>حدود الجليل ال</a:t>
            </a:r>
            <a:r>
              <a:rPr lang="ar-JO" sz="3200" b="1" dirty="0">
                <a:solidFill>
                  <a:srgbClr val="00B0F0"/>
                </a:solidFill>
                <a:ea typeface="Times New Roman"/>
                <a:cs typeface="DecoType Naskh" pitchFamily="2" charset="-78"/>
              </a:rPr>
              <a:t>أسفل</a:t>
            </a:r>
            <a:r>
              <a:rPr lang="ar-SA" sz="3200" b="1" dirty="0">
                <a:solidFill>
                  <a:srgbClr val="00B0F0"/>
                </a:solidFill>
                <a:ea typeface="Times New Roman"/>
                <a:cs typeface="DecoType Naskh" pitchFamily="2" charset="-78"/>
              </a:rPr>
              <a:t>:</a:t>
            </a:r>
            <a:endParaRPr lang="en-US" sz="3200" dirty="0">
              <a:solidFill>
                <a:srgbClr val="00B0F0"/>
              </a:solidFill>
              <a:ea typeface="Calibri"/>
              <a:cs typeface="DecoType Naskh" pitchFamily="2" charset="-78"/>
            </a:endParaRPr>
          </a:p>
        </p:txBody>
      </p:sp>
      <p:sp>
        <p:nvSpPr>
          <p:cNvPr id="6" name="מלבן 5"/>
          <p:cNvSpPr/>
          <p:nvPr/>
        </p:nvSpPr>
        <p:spPr>
          <a:xfrm>
            <a:off x="3419872" y="3770456"/>
            <a:ext cx="5292080" cy="3046988"/>
          </a:xfrm>
          <a:prstGeom prst="rect">
            <a:avLst/>
          </a:prstGeom>
        </p:spPr>
        <p:txBody>
          <a:bodyPr wrap="square">
            <a:spAutoFit/>
          </a:bodyPr>
          <a:lstStyle/>
          <a:p>
            <a:r>
              <a:rPr lang="ar-SA" sz="3200" dirty="0">
                <a:solidFill>
                  <a:schemeClr val="bg1"/>
                </a:solidFill>
                <a:ea typeface="Times New Roman"/>
                <a:cs typeface="DecoType Naskh" pitchFamily="2" charset="-78"/>
              </a:rPr>
              <a:t> </a:t>
            </a:r>
            <a:r>
              <a:rPr lang="ar-SA" sz="3200" dirty="0">
                <a:solidFill>
                  <a:schemeClr val="bg1"/>
                </a:solidFill>
                <a:cs typeface="DecoType Naskh" pitchFamily="2" charset="-78"/>
              </a:rPr>
              <a:t> </a:t>
            </a:r>
            <a:r>
              <a:rPr lang="ar-SA" sz="3200" b="1" dirty="0">
                <a:solidFill>
                  <a:schemeClr val="bg1"/>
                </a:solidFill>
                <a:cs typeface="DecoType Naskh" pitchFamily="2" charset="-78"/>
              </a:rPr>
              <a:t>يمتد الجليل الأسفل بين سهل مجد الكروم في الشمال ومرج ابن عامر في الجنوب، أما في الشرق فيحدّ الجليل الأسفل بحيرة طبريا وغور الأردن، أما في الجهة الغربية فيحدّه مرج ابن عامر والسهل الساحلي. متعارف عليه تقسيم الجليل الأسفل لقسم شرقي، مركزي وغربي. </a:t>
            </a:r>
            <a:endParaRPr lang="he-IL" sz="3200" dirty="0">
              <a:solidFill>
                <a:schemeClr val="bg1"/>
              </a:solidFill>
            </a:endParaRPr>
          </a:p>
        </p:txBody>
      </p:sp>
      <p:pic>
        <p:nvPicPr>
          <p:cNvPr id="7" name="صورة 2" descr="19"/>
          <p:cNvPicPr/>
          <p:nvPr/>
        </p:nvPicPr>
        <p:blipFill>
          <a:blip r:embed="rId2" cstate="print"/>
          <a:srcRect l="1097" t="923" r="987" b="923"/>
          <a:stretch>
            <a:fillRect/>
          </a:stretch>
        </p:blipFill>
        <p:spPr bwMode="auto">
          <a:xfrm>
            <a:off x="0" y="3511806"/>
            <a:ext cx="2872861" cy="3199423"/>
          </a:xfrm>
          <a:prstGeom prst="rect">
            <a:avLst/>
          </a:prstGeom>
          <a:noFill/>
          <a:ln w="28575">
            <a:solidFill>
              <a:srgbClr val="0000FF"/>
            </a:solidFill>
            <a:miter lim="800000"/>
            <a:headEnd/>
            <a:tailEnd/>
          </a:ln>
          <a:effectLst>
            <a:outerShdw dist="107763" dir="2700000" algn="ctr" rotWithShape="0">
              <a:srgbClr val="000080"/>
            </a:outerShdw>
          </a:effectLst>
        </p:spPr>
      </p:pic>
    </p:spTree>
    <p:extLst>
      <p:ext uri="{BB962C8B-B14F-4D97-AF65-F5344CB8AC3E}">
        <p14:creationId xmlns:p14="http://schemas.microsoft.com/office/powerpoint/2010/main" val="21085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4"/>
                                        </p:tgtEl>
                                        <p:attrNameLst>
                                          <p:attrName>ppt_y</p:attrName>
                                        </p:attrNameLst>
                                      </p:cBhvr>
                                      <p:tavLst>
                                        <p:tav tm="0">
                                          <p:val>
                                            <p:strVal val="#ppt_y"/>
                                          </p:val>
                                        </p:tav>
                                        <p:tav tm="100000">
                                          <p:val>
                                            <p:strVal val="#ppt_y"/>
                                          </p:val>
                                        </p:tav>
                                      </p:tavLst>
                                    </p:anim>
                                    <p:anim calcmode="lin" valueType="num">
                                      <p:cBhvr>
                                        <p:cTn id="18"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35"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anim calcmode="lin" valueType="num">
                                      <p:cBhvr>
                                        <p:cTn id="26" dur="2000" fill="hold"/>
                                        <p:tgtEl>
                                          <p:spTgt spid="5"/>
                                        </p:tgtEl>
                                        <p:attrNameLst>
                                          <p:attrName>style.rotation</p:attrName>
                                        </p:attrNameLst>
                                      </p:cBhvr>
                                      <p:tavLst>
                                        <p:tav tm="0">
                                          <p:val>
                                            <p:fltVal val="720"/>
                                          </p:val>
                                        </p:tav>
                                        <p:tav tm="100000">
                                          <p:val>
                                            <p:fltVal val="0"/>
                                          </p:val>
                                        </p:tav>
                                      </p:tavLst>
                                    </p:anim>
                                    <p:anim calcmode="lin" valueType="num">
                                      <p:cBhvr>
                                        <p:cTn id="27" dur="2000" fill="hold"/>
                                        <p:tgtEl>
                                          <p:spTgt spid="5"/>
                                        </p:tgtEl>
                                        <p:attrNameLst>
                                          <p:attrName>ppt_h</p:attrName>
                                        </p:attrNameLst>
                                      </p:cBhvr>
                                      <p:tavLst>
                                        <p:tav tm="0">
                                          <p:val>
                                            <p:fltVal val="0"/>
                                          </p:val>
                                        </p:tav>
                                        <p:tav tm="100000">
                                          <p:val>
                                            <p:strVal val="#ppt_h"/>
                                          </p:val>
                                        </p:tav>
                                      </p:tavLst>
                                    </p:anim>
                                    <p:anim calcmode="lin" valueType="num">
                                      <p:cBhvr>
                                        <p:cTn id="28"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80">
                                          <p:stCondLst>
                                            <p:cond delay="0"/>
                                          </p:stCondLst>
                                        </p:cTn>
                                        <p:tgtEl>
                                          <p:spTgt spid="6"/>
                                        </p:tgtEl>
                                      </p:cBhvr>
                                    </p:animEffect>
                                    <p:anim calcmode="lin" valueType="num">
                                      <p:cBhvr>
                                        <p:cTn id="3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9" dur="26">
                                          <p:stCondLst>
                                            <p:cond delay="650"/>
                                          </p:stCondLst>
                                        </p:cTn>
                                        <p:tgtEl>
                                          <p:spTgt spid="6"/>
                                        </p:tgtEl>
                                      </p:cBhvr>
                                      <p:to x="100000" y="60000"/>
                                    </p:animScale>
                                    <p:animScale>
                                      <p:cBhvr>
                                        <p:cTn id="40" dur="166" decel="50000">
                                          <p:stCondLst>
                                            <p:cond delay="676"/>
                                          </p:stCondLst>
                                        </p:cTn>
                                        <p:tgtEl>
                                          <p:spTgt spid="6"/>
                                        </p:tgtEl>
                                      </p:cBhvr>
                                      <p:to x="100000" y="100000"/>
                                    </p:animScale>
                                    <p:animScale>
                                      <p:cBhvr>
                                        <p:cTn id="41" dur="26">
                                          <p:stCondLst>
                                            <p:cond delay="1312"/>
                                          </p:stCondLst>
                                        </p:cTn>
                                        <p:tgtEl>
                                          <p:spTgt spid="6"/>
                                        </p:tgtEl>
                                      </p:cBhvr>
                                      <p:to x="100000" y="80000"/>
                                    </p:animScale>
                                    <p:animScale>
                                      <p:cBhvr>
                                        <p:cTn id="42" dur="166" decel="50000">
                                          <p:stCondLst>
                                            <p:cond delay="1338"/>
                                          </p:stCondLst>
                                        </p:cTn>
                                        <p:tgtEl>
                                          <p:spTgt spid="6"/>
                                        </p:tgtEl>
                                      </p:cBhvr>
                                      <p:to x="100000" y="100000"/>
                                    </p:animScale>
                                    <p:animScale>
                                      <p:cBhvr>
                                        <p:cTn id="43" dur="26">
                                          <p:stCondLst>
                                            <p:cond delay="1642"/>
                                          </p:stCondLst>
                                        </p:cTn>
                                        <p:tgtEl>
                                          <p:spTgt spid="6"/>
                                        </p:tgtEl>
                                      </p:cBhvr>
                                      <p:to x="100000" y="90000"/>
                                    </p:animScale>
                                    <p:animScale>
                                      <p:cBhvr>
                                        <p:cTn id="44" dur="166" decel="50000">
                                          <p:stCondLst>
                                            <p:cond delay="1668"/>
                                          </p:stCondLst>
                                        </p:cTn>
                                        <p:tgtEl>
                                          <p:spTgt spid="6"/>
                                        </p:tgtEl>
                                      </p:cBhvr>
                                      <p:to x="100000" y="100000"/>
                                    </p:animScale>
                                    <p:animScale>
                                      <p:cBhvr>
                                        <p:cTn id="45" dur="26">
                                          <p:stCondLst>
                                            <p:cond delay="1808"/>
                                          </p:stCondLst>
                                        </p:cTn>
                                        <p:tgtEl>
                                          <p:spTgt spid="6"/>
                                        </p:tgtEl>
                                      </p:cBhvr>
                                      <p:to x="100000" y="95000"/>
                                    </p:animScale>
                                    <p:animScale>
                                      <p:cBhvr>
                                        <p:cTn id="46" dur="166" decel="50000">
                                          <p:stCondLst>
                                            <p:cond delay="1834"/>
                                          </p:stCondLst>
                                        </p:cTn>
                                        <p:tgtEl>
                                          <p:spTgt spid="6"/>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box(in)">
                                      <p:cBhvr>
                                        <p:cTn id="5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nSpc>
                <a:spcPct val="150000"/>
              </a:lnSpc>
            </a:pPr>
            <a:r>
              <a:rPr lang="ar-SA" b="1" dirty="0">
                <a:solidFill>
                  <a:srgbClr val="FF0000"/>
                </a:solidFill>
                <a:ea typeface="Times New Roman"/>
              </a:rPr>
              <a:t>السهول– محاور التنقل وشرايين الحياة</a:t>
            </a:r>
            <a:br>
              <a:rPr lang="en-US" sz="3600" dirty="0">
                <a:solidFill>
                  <a:srgbClr val="FF0000"/>
                </a:solidFill>
                <a:ea typeface="Calibri"/>
                <a:cs typeface="Arial"/>
              </a:rPr>
            </a:br>
            <a:endParaRPr lang="he-IL" dirty="0">
              <a:solidFill>
                <a:srgbClr val="FF0000"/>
              </a:solidFill>
            </a:endParaRPr>
          </a:p>
        </p:txBody>
      </p:sp>
      <p:sp>
        <p:nvSpPr>
          <p:cNvPr id="4" name="TextBox 3"/>
          <p:cNvSpPr txBox="1"/>
          <p:nvPr/>
        </p:nvSpPr>
        <p:spPr>
          <a:xfrm>
            <a:off x="1259632" y="980728"/>
            <a:ext cx="7200800" cy="5443798"/>
          </a:xfrm>
          <a:prstGeom prst="rect">
            <a:avLst/>
          </a:prstGeom>
          <a:noFill/>
        </p:spPr>
        <p:txBody>
          <a:bodyPr wrap="square" rtlCol="1">
            <a:spAutoFit/>
          </a:bodyPr>
          <a:lstStyle/>
          <a:p>
            <a:r>
              <a:rPr lang="ar-SA" b="1" dirty="0">
                <a:solidFill>
                  <a:schemeClr val="bg1"/>
                </a:solidFill>
              </a:rPr>
              <a:t> السهول الخمس في شمال البلاد: الحولة، </a:t>
            </a:r>
            <a:r>
              <a:rPr lang="ar-SA" b="1" dirty="0" err="1">
                <a:solidFill>
                  <a:schemeClr val="bg1"/>
                </a:solidFill>
              </a:rPr>
              <a:t>كنيروت</a:t>
            </a:r>
            <a:r>
              <a:rPr lang="ar-SA" b="1" dirty="0">
                <a:solidFill>
                  <a:schemeClr val="bg1"/>
                </a:solidFill>
              </a:rPr>
              <a:t>، بيسان، حارود ومرج ابن عامر وضعوا في منطقة ثانوية خاصة بهم، لأن هذه السهول مترامية الأطراف، تشمل مناظر طبيعية كثيرة وتحيط المناطق الجبلية في الجليل من الجنوب والشمال.</a:t>
            </a:r>
            <a:endParaRPr lang="en-US" dirty="0">
              <a:solidFill>
                <a:schemeClr val="bg1"/>
              </a:solidFill>
            </a:endParaRPr>
          </a:p>
          <a:p>
            <a:r>
              <a:rPr lang="ar-SA" b="1" dirty="0">
                <a:solidFill>
                  <a:schemeClr val="bg1"/>
                </a:solidFill>
              </a:rPr>
              <a:t> </a:t>
            </a:r>
            <a:endParaRPr lang="en-US" dirty="0">
              <a:solidFill>
                <a:schemeClr val="bg1"/>
              </a:solidFill>
            </a:endParaRPr>
          </a:p>
          <a:p>
            <a:r>
              <a:rPr lang="ar-SA" b="1" dirty="0">
                <a:solidFill>
                  <a:schemeClr val="bg1"/>
                </a:solidFill>
              </a:rPr>
              <a:t> </a:t>
            </a:r>
            <a:endParaRPr lang="en-US" dirty="0">
              <a:solidFill>
                <a:schemeClr val="bg1"/>
              </a:solidFill>
            </a:endParaRPr>
          </a:p>
          <a:p>
            <a:r>
              <a:rPr lang="ar-SA" b="1" dirty="0">
                <a:solidFill>
                  <a:schemeClr val="bg1"/>
                </a:solidFill>
              </a:rPr>
              <a:t>المميزات الطبيعية المشتركة لسهول شمال البلاد:</a:t>
            </a:r>
            <a:endParaRPr lang="en-US" dirty="0">
              <a:solidFill>
                <a:schemeClr val="bg1"/>
              </a:solidFill>
            </a:endParaRPr>
          </a:p>
          <a:p>
            <a:r>
              <a:rPr lang="ar-SA" b="1" dirty="0">
                <a:solidFill>
                  <a:schemeClr val="bg1"/>
                </a:solidFill>
              </a:rPr>
              <a:t>1. سطح مستوي مترامي الأطراف، تتجمع بداخله أراضي منجرفة خصبة.</a:t>
            </a:r>
            <a:endParaRPr lang="en-US" dirty="0">
              <a:solidFill>
                <a:schemeClr val="bg1"/>
              </a:solidFill>
            </a:endParaRPr>
          </a:p>
          <a:p>
            <a:r>
              <a:rPr lang="ar-SA" b="1" dirty="0">
                <a:solidFill>
                  <a:schemeClr val="bg1"/>
                </a:solidFill>
              </a:rPr>
              <a:t>2. مصادر مياه في متناول اليد ،ينابيع، ومنسوب عال من المياه الجوفية.</a:t>
            </a:r>
            <a:endParaRPr lang="en-US" dirty="0">
              <a:solidFill>
                <a:schemeClr val="bg1"/>
              </a:solidFill>
            </a:endParaRPr>
          </a:p>
          <a:p>
            <a:r>
              <a:rPr lang="ar-SA" b="1" dirty="0">
                <a:solidFill>
                  <a:schemeClr val="bg1"/>
                </a:solidFill>
              </a:rPr>
              <a:t>3. مناخ حار نسبيا مع اختلاف في درجات الحرارة.</a:t>
            </a:r>
            <a:endParaRPr lang="en-US" dirty="0">
              <a:solidFill>
                <a:schemeClr val="bg1"/>
              </a:solidFill>
            </a:endParaRPr>
          </a:p>
          <a:p>
            <a:r>
              <a:rPr lang="ar-SA" b="1" dirty="0">
                <a:solidFill>
                  <a:schemeClr val="bg1"/>
                </a:solidFill>
              </a:rPr>
              <a:t>4. مشكلة تصريف المياه بسبب الانحدار البسيط والتربة لا تسمع بنفوذ الماء من خلالها بسرعة.</a:t>
            </a:r>
            <a:endParaRPr lang="en-US" dirty="0">
              <a:solidFill>
                <a:schemeClr val="bg1"/>
              </a:solidFill>
            </a:endParaRPr>
          </a:p>
          <a:p>
            <a:r>
              <a:rPr lang="ar-SA" b="1" dirty="0">
                <a:solidFill>
                  <a:schemeClr val="bg1"/>
                </a:solidFill>
              </a:rPr>
              <a:t>5. محاور التنقل الأساسية في إسرائيل.</a:t>
            </a:r>
            <a:endParaRPr lang="en-US" dirty="0">
              <a:solidFill>
                <a:schemeClr val="bg1"/>
              </a:solidFill>
            </a:endParaRPr>
          </a:p>
          <a:p>
            <a:r>
              <a:rPr lang="ar-SA" b="1" dirty="0">
                <a:solidFill>
                  <a:schemeClr val="bg1"/>
                </a:solidFill>
              </a:rPr>
              <a:t>6. بنيت غالبية المستوطنات والطرق في أطراف السهول بسبب مشكلة تصريف المياه واستغلال الأراضي للزراعة.</a:t>
            </a:r>
            <a:endParaRPr lang="en-US" dirty="0">
              <a:solidFill>
                <a:schemeClr val="bg1"/>
              </a:solidFill>
            </a:endParaRPr>
          </a:p>
          <a:p>
            <a:r>
              <a:rPr lang="ar-SA" b="1" dirty="0">
                <a:solidFill>
                  <a:schemeClr val="bg1"/>
                </a:solidFill>
              </a:rPr>
              <a:t>      يمكن تقسيم سهول الشمال لقسمين:</a:t>
            </a:r>
            <a:endParaRPr lang="en-US" dirty="0">
              <a:solidFill>
                <a:schemeClr val="bg1"/>
              </a:solidFill>
            </a:endParaRPr>
          </a:p>
          <a:p>
            <a:endParaRPr lang="ar-JO" dirty="0">
              <a:solidFill>
                <a:schemeClr val="bg1"/>
              </a:solidFill>
            </a:endParaRPr>
          </a:p>
          <a:p>
            <a:pPr>
              <a:lnSpc>
                <a:spcPct val="150000"/>
              </a:lnSpc>
            </a:pPr>
            <a:r>
              <a:rPr lang="ar-SA" b="1" u="sng" dirty="0">
                <a:solidFill>
                  <a:srgbClr val="0000FF"/>
                </a:solidFill>
                <a:ea typeface="Times New Roman"/>
                <a:cs typeface="Times New Roman"/>
                <a:hlinkClick r:id="rId2"/>
              </a:rPr>
              <a:t>سهول العرض – مرج ابن عامر ومرج حارود.</a:t>
            </a:r>
            <a:endParaRPr lang="en-US" sz="1600" dirty="0">
              <a:ea typeface="Calibri"/>
              <a:cs typeface="Arial"/>
            </a:endParaRPr>
          </a:p>
          <a:p>
            <a:pPr>
              <a:lnSpc>
                <a:spcPct val="115000"/>
              </a:lnSpc>
            </a:pPr>
            <a:r>
              <a:rPr lang="ar-SA" sz="500" b="1" dirty="0">
                <a:ea typeface="Times New Roman"/>
                <a:cs typeface="Times New Roman"/>
              </a:rPr>
              <a:t> </a:t>
            </a:r>
            <a:endParaRPr lang="en-US" sz="1600" dirty="0">
              <a:ea typeface="Calibri"/>
              <a:cs typeface="Arial"/>
            </a:endParaRPr>
          </a:p>
          <a:p>
            <a:pPr>
              <a:lnSpc>
                <a:spcPct val="150000"/>
              </a:lnSpc>
            </a:pPr>
            <a:r>
              <a:rPr lang="ar-SA" b="1" u="sng" dirty="0">
                <a:solidFill>
                  <a:srgbClr val="0000FF"/>
                </a:solidFill>
                <a:ea typeface="Times New Roman"/>
                <a:cs typeface="Times New Roman"/>
                <a:hlinkClick r:id="rId3"/>
              </a:rPr>
              <a:t>سهول الطول – مرج بيسان، </a:t>
            </a:r>
            <a:r>
              <a:rPr lang="ar-SA" b="1" u="sng" dirty="0" err="1">
                <a:solidFill>
                  <a:srgbClr val="0000FF"/>
                </a:solidFill>
                <a:ea typeface="Times New Roman"/>
                <a:cs typeface="Times New Roman"/>
                <a:hlinkClick r:id="rId3"/>
              </a:rPr>
              <a:t>كنيروت</a:t>
            </a:r>
            <a:r>
              <a:rPr lang="ar-SA" b="1" u="sng" dirty="0">
                <a:solidFill>
                  <a:srgbClr val="0000FF"/>
                </a:solidFill>
                <a:ea typeface="Times New Roman"/>
                <a:cs typeface="Times New Roman"/>
                <a:hlinkClick r:id="rId3"/>
              </a:rPr>
              <a:t> ومرج الحولة.</a:t>
            </a:r>
            <a:endParaRPr lang="en-US" sz="1600" dirty="0">
              <a:ea typeface="Calibri"/>
              <a:cs typeface="Arial"/>
            </a:endParaRPr>
          </a:p>
          <a:p>
            <a:endParaRPr lang="he-IL" dirty="0">
              <a:solidFill>
                <a:schemeClr val="bg1"/>
              </a:solidFill>
            </a:endParaRPr>
          </a:p>
        </p:txBody>
      </p:sp>
      <p:pic>
        <p:nvPicPr>
          <p:cNvPr id="5" name="صورة 2" descr="21"/>
          <p:cNvPicPr/>
          <p:nvPr/>
        </p:nvPicPr>
        <p:blipFill>
          <a:blip r:embed="rId4" cstate="print"/>
          <a:srcRect l="543" t="462" r="2281" b="739"/>
          <a:stretch>
            <a:fillRect/>
          </a:stretch>
        </p:blipFill>
        <p:spPr bwMode="auto">
          <a:xfrm>
            <a:off x="224818" y="4437112"/>
            <a:ext cx="2330957" cy="2161153"/>
          </a:xfrm>
          <a:prstGeom prst="rect">
            <a:avLst/>
          </a:prstGeom>
          <a:noFill/>
          <a:ln w="28575">
            <a:solidFill>
              <a:srgbClr val="0000FF"/>
            </a:solidFill>
            <a:miter lim="800000"/>
            <a:headEnd/>
            <a:tailEnd/>
          </a:ln>
          <a:effectLst>
            <a:outerShdw dist="107763" dir="2700000" algn="ctr" rotWithShape="0">
              <a:srgbClr val="000080"/>
            </a:outerShdw>
          </a:effectLst>
        </p:spPr>
      </p:pic>
    </p:spTree>
    <p:extLst>
      <p:ext uri="{BB962C8B-B14F-4D97-AF65-F5344CB8AC3E}">
        <p14:creationId xmlns:p14="http://schemas.microsoft.com/office/powerpoint/2010/main" val="416812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0" dur="1000" fill="hold"/>
                                        <p:tgtEl>
                                          <p:spTgt spid="4"/>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4"/>
                                        </p:tgtEl>
                                      </p:cBhvr>
                                    </p:animEffect>
                                  </p:childTnLst>
                                </p:cTn>
                              </p:par>
                              <p:par>
                                <p:cTn id="25" presetID="25"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30" dur="1000" fill="hold"/>
                                        <p:tgtEl>
                                          <p:spTgt spid="5"/>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nSpc>
                <a:spcPct val="150000"/>
              </a:lnSpc>
            </a:pPr>
            <a:r>
              <a:rPr lang="ar-SA" sz="3600" b="1" dirty="0">
                <a:solidFill>
                  <a:srgbClr val="FF0000"/>
                </a:solidFill>
                <a:ea typeface="Times New Roman"/>
                <a:cs typeface="DecoType Naskh" pitchFamily="2" charset="-78"/>
              </a:rPr>
              <a:t>الجولان – أرض البازلت</a:t>
            </a:r>
            <a:br>
              <a:rPr lang="en-US" sz="3600" dirty="0">
                <a:ea typeface="Calibri"/>
                <a:cs typeface="Arial"/>
              </a:rPr>
            </a:br>
            <a:endParaRPr lang="he-IL" dirty="0"/>
          </a:p>
        </p:txBody>
      </p:sp>
      <p:sp>
        <p:nvSpPr>
          <p:cNvPr id="4" name="כותרת משנה 2"/>
          <p:cNvSpPr txBox="1">
            <a:spLocks/>
          </p:cNvSpPr>
          <p:nvPr/>
        </p:nvSpPr>
        <p:spPr>
          <a:xfrm>
            <a:off x="2201101" y="928440"/>
            <a:ext cx="6400800" cy="1752600"/>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he-IL" dirty="0"/>
          </a:p>
        </p:txBody>
      </p:sp>
      <p:sp>
        <p:nvSpPr>
          <p:cNvPr id="5" name="כותרת משנה 2"/>
          <p:cNvSpPr txBox="1">
            <a:spLocks/>
          </p:cNvSpPr>
          <p:nvPr/>
        </p:nvSpPr>
        <p:spPr>
          <a:xfrm>
            <a:off x="2217440" y="1117010"/>
            <a:ext cx="6400800" cy="1752600"/>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he-IL" dirty="0"/>
          </a:p>
        </p:txBody>
      </p:sp>
      <p:sp>
        <p:nvSpPr>
          <p:cNvPr id="7" name="TextBox 6"/>
          <p:cNvSpPr txBox="1"/>
          <p:nvPr/>
        </p:nvSpPr>
        <p:spPr>
          <a:xfrm>
            <a:off x="755576" y="1117010"/>
            <a:ext cx="7846325" cy="1200329"/>
          </a:xfrm>
          <a:prstGeom prst="rect">
            <a:avLst/>
          </a:prstGeom>
          <a:noFill/>
        </p:spPr>
        <p:txBody>
          <a:bodyPr wrap="square" rtlCol="1">
            <a:spAutoFit/>
          </a:bodyPr>
          <a:lstStyle/>
          <a:p>
            <a:r>
              <a:rPr lang="ar-SA" b="1" dirty="0">
                <a:solidFill>
                  <a:schemeClr val="bg1"/>
                </a:solidFill>
              </a:rPr>
              <a:t> هضبة الجولان هي هضبة بازلتية، مستوية، عالية ومائلة لجهة الجنوب شرق، مساحتها حوالي 1000 كم مربع. تنخفض من </a:t>
            </a:r>
            <a:r>
              <a:rPr lang="ar-SA" b="1" dirty="0" err="1">
                <a:solidFill>
                  <a:schemeClr val="bg1"/>
                </a:solidFill>
              </a:rPr>
              <a:t>أرتفاع</a:t>
            </a:r>
            <a:r>
              <a:rPr lang="ar-SA" b="1" dirty="0">
                <a:solidFill>
                  <a:schemeClr val="bg1"/>
                </a:solidFill>
              </a:rPr>
              <a:t> 1200 م في شمال شرق حتى </a:t>
            </a:r>
            <a:r>
              <a:rPr lang="ar-SA" b="1" dirty="0" err="1">
                <a:solidFill>
                  <a:schemeClr val="bg1"/>
                </a:solidFill>
              </a:rPr>
              <a:t>لأرتفاع</a:t>
            </a:r>
            <a:r>
              <a:rPr lang="ar-SA" b="1" dirty="0">
                <a:solidFill>
                  <a:schemeClr val="bg1"/>
                </a:solidFill>
              </a:rPr>
              <a:t> يصل </a:t>
            </a:r>
            <a:r>
              <a:rPr lang="ar-SA" b="1" dirty="0" err="1">
                <a:solidFill>
                  <a:schemeClr val="bg1"/>
                </a:solidFill>
              </a:rPr>
              <a:t>ألى</a:t>
            </a:r>
            <a:r>
              <a:rPr lang="ar-SA" b="1" dirty="0">
                <a:solidFill>
                  <a:schemeClr val="bg1"/>
                </a:solidFill>
              </a:rPr>
              <a:t> 300 م في الجنوب. تنحدر </a:t>
            </a:r>
            <a:r>
              <a:rPr lang="ar-SA" b="1" dirty="0" err="1">
                <a:solidFill>
                  <a:schemeClr val="bg1"/>
                </a:solidFill>
              </a:rPr>
              <a:t>منحدراتها</a:t>
            </a:r>
            <a:r>
              <a:rPr lang="ar-SA" b="1" dirty="0">
                <a:solidFill>
                  <a:schemeClr val="bg1"/>
                </a:solidFill>
              </a:rPr>
              <a:t> الغربية بقوة كبيرة </a:t>
            </a:r>
            <a:r>
              <a:rPr lang="ar-SA" b="1" dirty="0" err="1">
                <a:solidFill>
                  <a:schemeClr val="bg1"/>
                </a:solidFill>
              </a:rPr>
              <a:t>بأتجاه</a:t>
            </a:r>
            <a:r>
              <a:rPr lang="ar-SA" b="1" dirty="0">
                <a:solidFill>
                  <a:schemeClr val="bg1"/>
                </a:solidFill>
              </a:rPr>
              <a:t> غور الأردن وبحيرة طبريا. في المناطق المستوية من الهضبة يبرز عددا من الجبال البركانية القديمة.     </a:t>
            </a:r>
            <a:endParaRPr lang="he-IL" dirty="0">
              <a:solidFill>
                <a:schemeClr val="bg1"/>
              </a:solidFill>
            </a:endParaRPr>
          </a:p>
        </p:txBody>
      </p:sp>
      <p:sp>
        <p:nvSpPr>
          <p:cNvPr id="9" name="TextBox 8"/>
          <p:cNvSpPr txBox="1"/>
          <p:nvPr/>
        </p:nvSpPr>
        <p:spPr>
          <a:xfrm>
            <a:off x="4137405" y="2577222"/>
            <a:ext cx="4464496" cy="584775"/>
          </a:xfrm>
          <a:prstGeom prst="rect">
            <a:avLst/>
          </a:prstGeom>
          <a:noFill/>
        </p:spPr>
        <p:txBody>
          <a:bodyPr wrap="square" rtlCol="1">
            <a:spAutoFit/>
          </a:bodyPr>
          <a:lstStyle/>
          <a:p>
            <a:r>
              <a:rPr lang="ar-JO" sz="3200" b="1" dirty="0">
                <a:solidFill>
                  <a:srgbClr val="00B0F0"/>
                </a:solidFill>
              </a:rPr>
              <a:t>حدود المنطقة :</a:t>
            </a:r>
            <a:endParaRPr lang="he-IL" sz="3200" b="1" dirty="0">
              <a:solidFill>
                <a:srgbClr val="00B0F0"/>
              </a:solidFill>
            </a:endParaRPr>
          </a:p>
        </p:txBody>
      </p:sp>
      <p:sp>
        <p:nvSpPr>
          <p:cNvPr id="10" name="TextBox 9"/>
          <p:cNvSpPr txBox="1"/>
          <p:nvPr/>
        </p:nvSpPr>
        <p:spPr>
          <a:xfrm>
            <a:off x="3738353" y="3181610"/>
            <a:ext cx="5040560" cy="3139321"/>
          </a:xfrm>
          <a:prstGeom prst="rect">
            <a:avLst/>
          </a:prstGeom>
          <a:noFill/>
        </p:spPr>
        <p:txBody>
          <a:bodyPr wrap="square" rtlCol="1">
            <a:spAutoFit/>
          </a:bodyPr>
          <a:lstStyle/>
          <a:p>
            <a:r>
              <a:rPr lang="ar-SA" b="1" dirty="0">
                <a:solidFill>
                  <a:schemeClr val="bg1"/>
                </a:solidFill>
              </a:rPr>
              <a:t> يرتفع الجولان شرقي غور الأردن، بين جبال جلعاد في الجنوب وسلسلة جبال الشيخ في الشمال. هذه المنطقة </a:t>
            </a:r>
            <a:r>
              <a:rPr lang="ar-SA" b="1" dirty="0" err="1">
                <a:solidFill>
                  <a:schemeClr val="bg1"/>
                </a:solidFill>
              </a:rPr>
              <a:t>هضبية</a:t>
            </a:r>
            <a:r>
              <a:rPr lang="ar-SA" b="1" dirty="0">
                <a:solidFill>
                  <a:schemeClr val="bg1"/>
                </a:solidFill>
              </a:rPr>
              <a:t> مفصولة عن المحيط بها من ثلاث جهات:</a:t>
            </a:r>
            <a:endParaRPr lang="en-US" dirty="0">
              <a:solidFill>
                <a:schemeClr val="bg1"/>
              </a:solidFill>
            </a:endParaRPr>
          </a:p>
          <a:p>
            <a:r>
              <a:rPr lang="ar-SA" b="1" dirty="0">
                <a:solidFill>
                  <a:schemeClr val="bg1"/>
                </a:solidFill>
              </a:rPr>
              <a:t>   أ) يفصل وادي الخشب في الشمال بين سلسلة جبال الجرمق وبين منطقة البازلت.</a:t>
            </a:r>
            <a:endParaRPr lang="en-US" dirty="0">
              <a:solidFill>
                <a:schemeClr val="bg1"/>
              </a:solidFill>
            </a:endParaRPr>
          </a:p>
          <a:p>
            <a:r>
              <a:rPr lang="ar-SA" b="1" dirty="0">
                <a:solidFill>
                  <a:schemeClr val="bg1"/>
                </a:solidFill>
              </a:rPr>
              <a:t>  ب) يفصل في الجنوب المجرى العميق لليرموك بين الهضبة وجبال عجلون.</a:t>
            </a:r>
            <a:endParaRPr lang="en-US" dirty="0">
              <a:solidFill>
                <a:schemeClr val="bg1"/>
              </a:solidFill>
            </a:endParaRPr>
          </a:p>
          <a:p>
            <a:r>
              <a:rPr lang="ar-SA" b="1" dirty="0">
                <a:solidFill>
                  <a:schemeClr val="bg1"/>
                </a:solidFill>
              </a:rPr>
              <a:t>  ج) في الجهة الغربية تنتهي الهضبة بمنحدرات قوية باتجاه غور الأردن وبحيرة طبريا.</a:t>
            </a:r>
            <a:endParaRPr lang="en-US" dirty="0">
              <a:solidFill>
                <a:schemeClr val="bg1"/>
              </a:solidFill>
            </a:endParaRPr>
          </a:p>
          <a:p>
            <a:r>
              <a:rPr lang="ar-SA" b="1" dirty="0">
                <a:solidFill>
                  <a:schemeClr val="bg1"/>
                </a:solidFill>
              </a:rPr>
              <a:t>حدود الجولان الشرقية غير بارزة على الأرض، ولكن من المتعارف عليه أن يحدد الجولان على طول مجرى وادي الرقاد.</a:t>
            </a:r>
            <a:endParaRPr lang="he-IL" dirty="0">
              <a:solidFill>
                <a:schemeClr val="bg1"/>
              </a:solidFill>
            </a:endParaRPr>
          </a:p>
        </p:txBody>
      </p:sp>
      <p:pic>
        <p:nvPicPr>
          <p:cNvPr id="11" name="صورة 3" descr="23"/>
          <p:cNvPicPr/>
          <p:nvPr/>
        </p:nvPicPr>
        <p:blipFill>
          <a:blip r:embed="rId2" cstate="print"/>
          <a:srcRect l="327" t="642" r="1630" b="919"/>
          <a:stretch>
            <a:fillRect/>
          </a:stretch>
        </p:blipFill>
        <p:spPr bwMode="auto">
          <a:xfrm>
            <a:off x="460213" y="2577222"/>
            <a:ext cx="2671627" cy="3876114"/>
          </a:xfrm>
          <a:prstGeom prst="rect">
            <a:avLst/>
          </a:prstGeom>
          <a:noFill/>
          <a:ln w="28575">
            <a:solidFill>
              <a:srgbClr val="0000FF"/>
            </a:solidFill>
            <a:miter lim="800000"/>
            <a:headEnd/>
            <a:tailEnd/>
          </a:ln>
          <a:effectLst>
            <a:outerShdw dist="107763" dir="2700000" algn="ctr" rotWithShape="0">
              <a:srgbClr val="000080"/>
            </a:outerShdw>
          </a:effectLst>
        </p:spPr>
      </p:pic>
    </p:spTree>
    <p:extLst>
      <p:ext uri="{BB962C8B-B14F-4D97-AF65-F5344CB8AC3E}">
        <p14:creationId xmlns:p14="http://schemas.microsoft.com/office/powerpoint/2010/main" val="295403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nodePh="1">
                                  <p:stCondLst>
                                    <p:cond delay="0"/>
                                  </p:stCondLst>
                                  <p:endCondLst>
                                    <p:cond evt="begin" delay="0">
                                      <p:tn val="5"/>
                                    </p:cond>
                                  </p:endCondLst>
                                  <p:childTnLst>
                                    <p:animRot by="21600000">
                                      <p:cBhvr>
                                        <p:cTn id="6" dur="2000" fill="hold"/>
                                        <p:tgtEl>
                                          <p:spTgt spid="4"/>
                                        </p:tgtEl>
                                        <p:attrNameLst>
                                          <p:attrName>r</p:attrName>
                                        </p:attrNameLst>
                                      </p:cBhvr>
                                    </p:animRot>
                                  </p:childTnLst>
                                </p:cTn>
                              </p:par>
                              <p:par>
                                <p:cTn id="7" presetID="8" presetClass="emph" presetSubtype="0" fill="hold" grpId="0" nodeType="withEffect" nodePh="1">
                                  <p:stCondLst>
                                    <p:cond delay="0"/>
                                  </p:stCondLst>
                                  <p:endCondLst>
                                    <p:cond evt="begin" delay="0">
                                      <p:tn val="7"/>
                                    </p:cond>
                                  </p:endCondLst>
                                  <p:childTnLst>
                                    <p:animRot by="21600000">
                                      <p:cBhvr>
                                        <p:cTn id="8" dur="2000" fill="hold"/>
                                        <p:tgtEl>
                                          <p:spTgt spid="5"/>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2"/>
                                        </p:tgtEl>
                                        <p:attrNameLst>
                                          <p:attrName>r</p:attrName>
                                        </p:attrNameLst>
                                      </p:cBhvr>
                                    </p:animRot>
                                  </p:childTnLst>
                                </p:cTn>
                              </p:par>
                              <p:par>
                                <p:cTn id="11" presetID="8" presetClass="emph" presetSubtype="0" fill="hold" grpId="0" nodeType="withEffect">
                                  <p:stCondLst>
                                    <p:cond delay="0"/>
                                  </p:stCondLst>
                                  <p:childTnLst>
                                    <p:animRot by="21600000">
                                      <p:cBhvr>
                                        <p:cTn id="12" dur="2000" fill="hold"/>
                                        <p:tgtEl>
                                          <p:spTgt spid="7"/>
                                        </p:tgtEl>
                                        <p:attrNameLst>
                                          <p:attrName>r</p:attrName>
                                        </p:attrNameLst>
                                      </p:cBhvr>
                                    </p:animRot>
                                  </p:childTnLst>
                                </p:cTn>
                              </p:par>
                              <p:par>
                                <p:cTn id="13" presetID="8" presetClass="emph" presetSubtype="0" fill="hold" grpId="0" nodeType="withEffect">
                                  <p:stCondLst>
                                    <p:cond delay="0"/>
                                  </p:stCondLst>
                                  <p:childTnLst>
                                    <p:animRot by="21600000">
                                      <p:cBhvr>
                                        <p:cTn id="14" dur="2000" fill="hold"/>
                                        <p:tgtEl>
                                          <p:spTgt spid="9"/>
                                        </p:tgtEl>
                                        <p:attrNameLst>
                                          <p:attrName>r</p:attrName>
                                        </p:attrNameLst>
                                      </p:cBhvr>
                                    </p:animRot>
                                  </p:childTnLst>
                                </p:cTn>
                              </p:par>
                              <p:par>
                                <p:cTn id="15" presetID="8" presetClass="emph" presetSubtype="0" fill="hold" grpId="0" nodeType="withEffect">
                                  <p:stCondLst>
                                    <p:cond delay="0"/>
                                  </p:stCondLst>
                                  <p:childTnLst>
                                    <p:animRot by="21600000">
                                      <p:cBhvr>
                                        <p:cTn id="16" dur="2000" fill="hold"/>
                                        <p:tgtEl>
                                          <p:spTgt spid="10"/>
                                        </p:tgtEl>
                                        <p:attrNameLst>
                                          <p:attrName>r</p:attrName>
                                        </p:attrNameLst>
                                      </p:cBhvr>
                                    </p:animRot>
                                  </p:childTnLst>
                                </p:cTn>
                              </p:par>
                              <p:par>
                                <p:cTn id="17" presetID="8" presetClass="emph" presetSubtype="0" fill="hold" nodeType="withEffect">
                                  <p:stCondLst>
                                    <p:cond delay="0"/>
                                  </p:stCondLst>
                                  <p:childTnLst>
                                    <p:animRot by="21600000">
                                      <p:cBhvr>
                                        <p:cTn id="18" dur="2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332656"/>
            <a:ext cx="8229600" cy="1143000"/>
          </a:xfrm>
        </p:spPr>
        <p:txBody>
          <a:bodyPr>
            <a:normAutofit fontScale="90000"/>
          </a:bodyPr>
          <a:lstStyle/>
          <a:p>
            <a:pPr>
              <a:lnSpc>
                <a:spcPct val="150000"/>
              </a:lnSpc>
            </a:pPr>
            <a:r>
              <a:rPr lang="ar-SA" b="1" dirty="0">
                <a:solidFill>
                  <a:srgbClr val="FF0000"/>
                </a:solidFill>
                <a:ea typeface="Times New Roman"/>
              </a:rPr>
              <a:t>جبل الشيخ – الأعلى بين الجبال</a:t>
            </a:r>
            <a:br>
              <a:rPr lang="en-US" sz="4000" dirty="0">
                <a:solidFill>
                  <a:srgbClr val="FF0000"/>
                </a:solidFill>
                <a:ea typeface="Calibri"/>
                <a:cs typeface="Arial"/>
              </a:rPr>
            </a:br>
            <a:endParaRPr lang="he-IL" dirty="0">
              <a:solidFill>
                <a:srgbClr val="FF0000"/>
              </a:solidFill>
            </a:endParaRPr>
          </a:p>
        </p:txBody>
      </p:sp>
      <p:sp>
        <p:nvSpPr>
          <p:cNvPr id="4" name="TextBox 3"/>
          <p:cNvSpPr txBox="1"/>
          <p:nvPr/>
        </p:nvSpPr>
        <p:spPr>
          <a:xfrm>
            <a:off x="827584" y="1124744"/>
            <a:ext cx="7560840" cy="1477328"/>
          </a:xfrm>
          <a:prstGeom prst="rect">
            <a:avLst/>
          </a:prstGeom>
          <a:noFill/>
        </p:spPr>
        <p:txBody>
          <a:bodyPr wrap="square" rtlCol="1">
            <a:spAutoFit/>
          </a:bodyPr>
          <a:lstStyle/>
          <a:p>
            <a:r>
              <a:rPr lang="ar-SA" b="1" dirty="0">
                <a:solidFill>
                  <a:schemeClr val="bg1"/>
                </a:solidFill>
              </a:rPr>
              <a:t> جبل الشيخ هو كتلة جبلية، تنقسم الى ثلاثة سلاسل مبتورة ومفصولة </a:t>
            </a:r>
            <a:r>
              <a:rPr lang="ar-SA" b="1" dirty="0">
                <a:solidFill>
                  <a:srgbClr val="FF0000"/>
                </a:solidFill>
              </a:rPr>
              <a:t>بواسطة الوديان</a:t>
            </a:r>
            <a:r>
              <a:rPr lang="en-US" b="1" dirty="0">
                <a:solidFill>
                  <a:srgbClr val="FF0000"/>
                </a:solidFill>
              </a:rPr>
              <a:t>.</a:t>
            </a:r>
          </a:p>
          <a:p>
            <a:r>
              <a:rPr lang="ar-SA" b="1" dirty="0">
                <a:solidFill>
                  <a:srgbClr val="FF0000"/>
                </a:solidFill>
              </a:rPr>
              <a:t> </a:t>
            </a:r>
            <a:r>
              <a:rPr lang="ar-SA" b="1" dirty="0">
                <a:solidFill>
                  <a:schemeClr val="bg1"/>
                </a:solidFill>
              </a:rPr>
              <a:t>السلسلة الجبلية مقسّمة بين ثلاث دول. فمنذ حرب 1967 تحتل إسرائيل 10% من مساحة الجبل، والباقي تحت سيطرة سوريا ولبنان. قمة جبل الشيخ (ضمن الحدود السورية) تصل حتى 2814 م ، أما القمة ضمن الحدود الإسرائيلية فتصل حتى 2200 مطول السلسلة يصل لـ 60 كم وعرضها يصل ألي 35 كم.</a:t>
            </a:r>
            <a:endParaRPr lang="he-IL" dirty="0">
              <a:solidFill>
                <a:schemeClr val="bg1"/>
              </a:solidFill>
            </a:endParaRPr>
          </a:p>
        </p:txBody>
      </p:sp>
      <p:sp>
        <p:nvSpPr>
          <p:cNvPr id="5" name="TextBox 4"/>
          <p:cNvSpPr txBox="1"/>
          <p:nvPr/>
        </p:nvSpPr>
        <p:spPr>
          <a:xfrm>
            <a:off x="3956631" y="3174775"/>
            <a:ext cx="4464496" cy="752065"/>
          </a:xfrm>
          <a:prstGeom prst="rect">
            <a:avLst/>
          </a:prstGeom>
          <a:noFill/>
        </p:spPr>
        <p:txBody>
          <a:bodyPr wrap="square" rtlCol="1">
            <a:spAutoFit/>
          </a:bodyPr>
          <a:lstStyle/>
          <a:p>
            <a:pPr>
              <a:lnSpc>
                <a:spcPct val="150000"/>
              </a:lnSpc>
            </a:pPr>
            <a:r>
              <a:rPr lang="ar-SA" sz="3200" b="1" dirty="0">
                <a:solidFill>
                  <a:srgbClr val="00B0F0"/>
                </a:solidFill>
                <a:ea typeface="Times New Roman"/>
                <a:cs typeface="Times New Roman"/>
              </a:rPr>
              <a:t>حدود جبل الشيخ:     </a:t>
            </a:r>
            <a:endParaRPr lang="en-US" sz="2800" dirty="0">
              <a:solidFill>
                <a:srgbClr val="00B0F0"/>
              </a:solidFill>
              <a:ea typeface="Calibri"/>
              <a:cs typeface="Arial"/>
            </a:endParaRPr>
          </a:p>
        </p:txBody>
      </p:sp>
      <p:sp>
        <p:nvSpPr>
          <p:cNvPr id="6" name="TextBox 5"/>
          <p:cNvSpPr txBox="1"/>
          <p:nvPr/>
        </p:nvSpPr>
        <p:spPr>
          <a:xfrm>
            <a:off x="3707904" y="3926840"/>
            <a:ext cx="4713223" cy="2677656"/>
          </a:xfrm>
          <a:prstGeom prst="rect">
            <a:avLst/>
          </a:prstGeom>
          <a:noFill/>
        </p:spPr>
        <p:txBody>
          <a:bodyPr wrap="square" rtlCol="1">
            <a:spAutoFit/>
          </a:bodyPr>
          <a:lstStyle/>
          <a:p>
            <a:r>
              <a:rPr lang="ar-SA" sz="2400" b="1" dirty="0">
                <a:solidFill>
                  <a:schemeClr val="bg1"/>
                </a:solidFill>
              </a:rPr>
              <a:t>يقع جبل الشيخ في الجهة الجنوبية لسلسلة جبال لبنان، وحدوده الجنوبية تصل الى وادي الخشب، أما في الشمال فينحدر جبل الشيخ الى وادي بردى، وفي الشرق </a:t>
            </a:r>
            <a:r>
              <a:rPr lang="ar-SA" sz="2400" b="1" dirty="0" err="1">
                <a:solidFill>
                  <a:schemeClr val="bg1"/>
                </a:solidFill>
              </a:rPr>
              <a:t>تنحدرمنحدرات</a:t>
            </a:r>
            <a:r>
              <a:rPr lang="ar-SA" sz="2400" b="1" dirty="0">
                <a:solidFill>
                  <a:schemeClr val="bg1"/>
                </a:solidFill>
              </a:rPr>
              <a:t> الجبال </a:t>
            </a:r>
            <a:r>
              <a:rPr lang="ar-SA" sz="2400" b="1" dirty="0" err="1">
                <a:solidFill>
                  <a:schemeClr val="bg1"/>
                </a:solidFill>
              </a:rPr>
              <a:t>بأتجاه</a:t>
            </a:r>
            <a:r>
              <a:rPr lang="ar-SA" sz="2400" b="1" dirty="0">
                <a:solidFill>
                  <a:schemeClr val="bg1"/>
                </a:solidFill>
              </a:rPr>
              <a:t> حوض دمشق. وفي الغرب سهل الحاصباني وغور الشق السوري – الأفريقي. </a:t>
            </a:r>
            <a:endParaRPr lang="en-US" sz="2400" dirty="0">
              <a:solidFill>
                <a:schemeClr val="bg1"/>
              </a:solidFill>
            </a:endParaRPr>
          </a:p>
          <a:p>
            <a:endParaRPr lang="he-IL" sz="2400" dirty="0">
              <a:solidFill>
                <a:schemeClr val="bg1"/>
              </a:solidFill>
            </a:endParaRPr>
          </a:p>
        </p:txBody>
      </p:sp>
      <p:pic>
        <p:nvPicPr>
          <p:cNvPr id="7" name="صورة 2" descr="Golan----Mt-Hermon-2"/>
          <p:cNvPicPr/>
          <p:nvPr/>
        </p:nvPicPr>
        <p:blipFill>
          <a:blip r:embed="rId2" cstate="print"/>
          <a:srcRect b="25197"/>
          <a:stretch>
            <a:fillRect/>
          </a:stretch>
        </p:blipFill>
        <p:spPr bwMode="auto">
          <a:xfrm>
            <a:off x="179512" y="3191093"/>
            <a:ext cx="3384376" cy="3429721"/>
          </a:xfrm>
          <a:prstGeom prst="rect">
            <a:avLst/>
          </a:prstGeom>
          <a:noFill/>
          <a:ln w="28575">
            <a:solidFill>
              <a:srgbClr val="0000FF"/>
            </a:solidFill>
            <a:miter lim="800000"/>
            <a:headEnd/>
            <a:tailEnd/>
          </a:ln>
          <a:effectLst>
            <a:outerShdw dist="107763" dir="2700000" algn="ctr" rotWithShape="0">
              <a:srgbClr val="000080"/>
            </a:outerShdw>
          </a:effectLst>
        </p:spPr>
      </p:pic>
    </p:spTree>
    <p:extLst>
      <p:ext uri="{BB962C8B-B14F-4D97-AF65-F5344CB8AC3E}">
        <p14:creationId xmlns:p14="http://schemas.microsoft.com/office/powerpoint/2010/main" val="338533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580">
                                          <p:stCondLst>
                                            <p:cond delay="0"/>
                                          </p:stCondLst>
                                        </p:cTn>
                                        <p:tgtEl>
                                          <p:spTgt spid="5"/>
                                        </p:tgtEl>
                                      </p:cBhvr>
                                    </p:animEffect>
                                    <p:anim calcmode="lin" valueType="num">
                                      <p:cBhvr>
                                        <p:cTn id="4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5" dur="26">
                                          <p:stCondLst>
                                            <p:cond delay="650"/>
                                          </p:stCondLst>
                                        </p:cTn>
                                        <p:tgtEl>
                                          <p:spTgt spid="5"/>
                                        </p:tgtEl>
                                      </p:cBhvr>
                                      <p:to x="100000" y="60000"/>
                                    </p:animScale>
                                    <p:animScale>
                                      <p:cBhvr>
                                        <p:cTn id="46" dur="166" decel="50000">
                                          <p:stCondLst>
                                            <p:cond delay="676"/>
                                          </p:stCondLst>
                                        </p:cTn>
                                        <p:tgtEl>
                                          <p:spTgt spid="5"/>
                                        </p:tgtEl>
                                      </p:cBhvr>
                                      <p:to x="100000" y="100000"/>
                                    </p:animScale>
                                    <p:animScale>
                                      <p:cBhvr>
                                        <p:cTn id="47" dur="26">
                                          <p:stCondLst>
                                            <p:cond delay="1312"/>
                                          </p:stCondLst>
                                        </p:cTn>
                                        <p:tgtEl>
                                          <p:spTgt spid="5"/>
                                        </p:tgtEl>
                                      </p:cBhvr>
                                      <p:to x="100000" y="80000"/>
                                    </p:animScale>
                                    <p:animScale>
                                      <p:cBhvr>
                                        <p:cTn id="48" dur="166" decel="50000">
                                          <p:stCondLst>
                                            <p:cond delay="1338"/>
                                          </p:stCondLst>
                                        </p:cTn>
                                        <p:tgtEl>
                                          <p:spTgt spid="5"/>
                                        </p:tgtEl>
                                      </p:cBhvr>
                                      <p:to x="100000" y="100000"/>
                                    </p:animScale>
                                    <p:animScale>
                                      <p:cBhvr>
                                        <p:cTn id="49" dur="26">
                                          <p:stCondLst>
                                            <p:cond delay="1642"/>
                                          </p:stCondLst>
                                        </p:cTn>
                                        <p:tgtEl>
                                          <p:spTgt spid="5"/>
                                        </p:tgtEl>
                                      </p:cBhvr>
                                      <p:to x="100000" y="90000"/>
                                    </p:animScale>
                                    <p:animScale>
                                      <p:cBhvr>
                                        <p:cTn id="50" dur="166" decel="50000">
                                          <p:stCondLst>
                                            <p:cond delay="1668"/>
                                          </p:stCondLst>
                                        </p:cTn>
                                        <p:tgtEl>
                                          <p:spTgt spid="5"/>
                                        </p:tgtEl>
                                      </p:cBhvr>
                                      <p:to x="100000" y="100000"/>
                                    </p:animScale>
                                    <p:animScale>
                                      <p:cBhvr>
                                        <p:cTn id="51" dur="26">
                                          <p:stCondLst>
                                            <p:cond delay="1808"/>
                                          </p:stCondLst>
                                        </p:cTn>
                                        <p:tgtEl>
                                          <p:spTgt spid="5"/>
                                        </p:tgtEl>
                                      </p:cBhvr>
                                      <p:to x="100000" y="95000"/>
                                    </p:animScale>
                                    <p:animScale>
                                      <p:cBhvr>
                                        <p:cTn id="52" dur="166" decel="50000">
                                          <p:stCondLst>
                                            <p:cond delay="1834"/>
                                          </p:stCondLst>
                                        </p:cTn>
                                        <p:tgtEl>
                                          <p:spTgt spid="5"/>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wipe(down)">
                                      <p:cBhvr>
                                        <p:cTn id="55" dur="580">
                                          <p:stCondLst>
                                            <p:cond delay="0"/>
                                          </p:stCondLst>
                                        </p:cTn>
                                        <p:tgtEl>
                                          <p:spTgt spid="6"/>
                                        </p:tgtEl>
                                      </p:cBhvr>
                                    </p:animEffect>
                                    <p:anim calcmode="lin" valueType="num">
                                      <p:cBhvr>
                                        <p:cTn id="5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gtEl>
                                      </p:cBhvr>
                                      <p:to x="100000" y="60000"/>
                                    </p:animScale>
                                    <p:animScale>
                                      <p:cBhvr>
                                        <p:cTn id="62" dur="166" decel="50000">
                                          <p:stCondLst>
                                            <p:cond delay="676"/>
                                          </p:stCondLst>
                                        </p:cTn>
                                        <p:tgtEl>
                                          <p:spTgt spid="6"/>
                                        </p:tgtEl>
                                      </p:cBhvr>
                                      <p:to x="100000" y="100000"/>
                                    </p:animScale>
                                    <p:animScale>
                                      <p:cBhvr>
                                        <p:cTn id="63" dur="26">
                                          <p:stCondLst>
                                            <p:cond delay="1312"/>
                                          </p:stCondLst>
                                        </p:cTn>
                                        <p:tgtEl>
                                          <p:spTgt spid="6"/>
                                        </p:tgtEl>
                                      </p:cBhvr>
                                      <p:to x="100000" y="80000"/>
                                    </p:animScale>
                                    <p:animScale>
                                      <p:cBhvr>
                                        <p:cTn id="64" dur="166" decel="50000">
                                          <p:stCondLst>
                                            <p:cond delay="1338"/>
                                          </p:stCondLst>
                                        </p:cTn>
                                        <p:tgtEl>
                                          <p:spTgt spid="6"/>
                                        </p:tgtEl>
                                      </p:cBhvr>
                                      <p:to x="100000" y="100000"/>
                                    </p:animScale>
                                    <p:animScale>
                                      <p:cBhvr>
                                        <p:cTn id="65" dur="26">
                                          <p:stCondLst>
                                            <p:cond delay="1642"/>
                                          </p:stCondLst>
                                        </p:cTn>
                                        <p:tgtEl>
                                          <p:spTgt spid="6"/>
                                        </p:tgtEl>
                                      </p:cBhvr>
                                      <p:to x="100000" y="90000"/>
                                    </p:animScale>
                                    <p:animScale>
                                      <p:cBhvr>
                                        <p:cTn id="66" dur="166" decel="50000">
                                          <p:stCondLst>
                                            <p:cond delay="1668"/>
                                          </p:stCondLst>
                                        </p:cTn>
                                        <p:tgtEl>
                                          <p:spTgt spid="6"/>
                                        </p:tgtEl>
                                      </p:cBhvr>
                                      <p:to x="100000" y="100000"/>
                                    </p:animScale>
                                    <p:animScale>
                                      <p:cBhvr>
                                        <p:cTn id="67" dur="26">
                                          <p:stCondLst>
                                            <p:cond delay="1808"/>
                                          </p:stCondLst>
                                        </p:cTn>
                                        <p:tgtEl>
                                          <p:spTgt spid="6"/>
                                        </p:tgtEl>
                                      </p:cBhvr>
                                      <p:to x="100000" y="95000"/>
                                    </p:animScale>
                                    <p:animScale>
                                      <p:cBhvr>
                                        <p:cTn id="68" dur="166" decel="50000">
                                          <p:stCondLst>
                                            <p:cond delay="1834"/>
                                          </p:stCondLst>
                                        </p:cTn>
                                        <p:tgtEl>
                                          <p:spTgt spid="6"/>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wipe(down)">
                                      <p:cBhvr>
                                        <p:cTn id="71" dur="580">
                                          <p:stCondLst>
                                            <p:cond delay="0"/>
                                          </p:stCondLst>
                                        </p:cTn>
                                        <p:tgtEl>
                                          <p:spTgt spid="7"/>
                                        </p:tgtEl>
                                      </p:cBhvr>
                                    </p:animEffect>
                                    <p:anim calcmode="lin" valueType="num">
                                      <p:cBhvr>
                                        <p:cTn id="7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77" dur="26">
                                          <p:stCondLst>
                                            <p:cond delay="650"/>
                                          </p:stCondLst>
                                        </p:cTn>
                                        <p:tgtEl>
                                          <p:spTgt spid="7"/>
                                        </p:tgtEl>
                                      </p:cBhvr>
                                      <p:to x="100000" y="60000"/>
                                    </p:animScale>
                                    <p:animScale>
                                      <p:cBhvr>
                                        <p:cTn id="78" dur="166" decel="50000">
                                          <p:stCondLst>
                                            <p:cond delay="676"/>
                                          </p:stCondLst>
                                        </p:cTn>
                                        <p:tgtEl>
                                          <p:spTgt spid="7"/>
                                        </p:tgtEl>
                                      </p:cBhvr>
                                      <p:to x="100000" y="100000"/>
                                    </p:animScale>
                                    <p:animScale>
                                      <p:cBhvr>
                                        <p:cTn id="79" dur="26">
                                          <p:stCondLst>
                                            <p:cond delay="1312"/>
                                          </p:stCondLst>
                                        </p:cTn>
                                        <p:tgtEl>
                                          <p:spTgt spid="7"/>
                                        </p:tgtEl>
                                      </p:cBhvr>
                                      <p:to x="100000" y="80000"/>
                                    </p:animScale>
                                    <p:animScale>
                                      <p:cBhvr>
                                        <p:cTn id="80" dur="166" decel="50000">
                                          <p:stCondLst>
                                            <p:cond delay="1338"/>
                                          </p:stCondLst>
                                        </p:cTn>
                                        <p:tgtEl>
                                          <p:spTgt spid="7"/>
                                        </p:tgtEl>
                                      </p:cBhvr>
                                      <p:to x="100000" y="100000"/>
                                    </p:animScale>
                                    <p:animScale>
                                      <p:cBhvr>
                                        <p:cTn id="81" dur="26">
                                          <p:stCondLst>
                                            <p:cond delay="1642"/>
                                          </p:stCondLst>
                                        </p:cTn>
                                        <p:tgtEl>
                                          <p:spTgt spid="7"/>
                                        </p:tgtEl>
                                      </p:cBhvr>
                                      <p:to x="100000" y="90000"/>
                                    </p:animScale>
                                    <p:animScale>
                                      <p:cBhvr>
                                        <p:cTn id="82" dur="166" decel="50000">
                                          <p:stCondLst>
                                            <p:cond delay="1668"/>
                                          </p:stCondLst>
                                        </p:cTn>
                                        <p:tgtEl>
                                          <p:spTgt spid="7"/>
                                        </p:tgtEl>
                                      </p:cBhvr>
                                      <p:to x="100000" y="100000"/>
                                    </p:animScale>
                                    <p:animScale>
                                      <p:cBhvr>
                                        <p:cTn id="83" dur="26">
                                          <p:stCondLst>
                                            <p:cond delay="1808"/>
                                          </p:stCondLst>
                                        </p:cTn>
                                        <p:tgtEl>
                                          <p:spTgt spid="7"/>
                                        </p:tgtEl>
                                      </p:cBhvr>
                                      <p:to x="100000" y="95000"/>
                                    </p:animScale>
                                    <p:animScale>
                                      <p:cBhvr>
                                        <p:cTn id="84"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260648"/>
            <a:ext cx="8496944" cy="778098"/>
          </a:xfrm>
        </p:spPr>
        <p:txBody>
          <a:bodyPr>
            <a:normAutofit fontScale="90000"/>
          </a:bodyPr>
          <a:lstStyle/>
          <a:p>
            <a:pPr algn="r"/>
            <a:r>
              <a:rPr lang="ar-SA" b="1" dirty="0">
                <a:solidFill>
                  <a:srgbClr val="FF0000"/>
                </a:solidFill>
              </a:rPr>
              <a:t>السهل الساحلي الشمالي –  منطقة ضيقة</a:t>
            </a:r>
            <a:r>
              <a:rPr lang="ar-JO" b="1" dirty="0">
                <a:solidFill>
                  <a:srgbClr val="FF0000"/>
                </a:solidFill>
              </a:rPr>
              <a:t> </a:t>
            </a:r>
            <a:r>
              <a:rPr lang="ar-SA" b="1" dirty="0">
                <a:solidFill>
                  <a:srgbClr val="FF0000"/>
                </a:solidFill>
              </a:rPr>
              <a:t>ومقسومة</a:t>
            </a:r>
            <a:br>
              <a:rPr lang="en-US" dirty="0">
                <a:solidFill>
                  <a:srgbClr val="FF0000"/>
                </a:solidFill>
              </a:rPr>
            </a:br>
            <a:endParaRPr lang="he-IL" dirty="0">
              <a:solidFill>
                <a:srgbClr val="FF0000"/>
              </a:solidFill>
            </a:endParaRPr>
          </a:p>
        </p:txBody>
      </p:sp>
      <p:sp>
        <p:nvSpPr>
          <p:cNvPr id="4" name="TextBox 3"/>
          <p:cNvSpPr txBox="1"/>
          <p:nvPr/>
        </p:nvSpPr>
        <p:spPr>
          <a:xfrm>
            <a:off x="611560" y="620688"/>
            <a:ext cx="8136904" cy="1477328"/>
          </a:xfrm>
          <a:prstGeom prst="rect">
            <a:avLst/>
          </a:prstGeom>
          <a:noFill/>
        </p:spPr>
        <p:txBody>
          <a:bodyPr wrap="square" rtlCol="1">
            <a:spAutoFit/>
          </a:bodyPr>
          <a:lstStyle/>
          <a:p>
            <a:r>
              <a:rPr lang="ar-SA" b="1" dirty="0">
                <a:solidFill>
                  <a:schemeClr val="bg1"/>
                </a:solidFill>
              </a:rPr>
              <a:t> القسم الشمالي من السهل الساحلي يمتد من وادي التماسيح جنوبا حتى رأس الناقورة شمالا، ويتميّز بظاهرتين طبيعتين مميزتين:</a:t>
            </a:r>
            <a:endParaRPr lang="en-US" dirty="0">
              <a:solidFill>
                <a:schemeClr val="bg1"/>
              </a:solidFill>
            </a:endParaRPr>
          </a:p>
          <a:p>
            <a:r>
              <a:rPr lang="ar-SA" b="1" dirty="0">
                <a:solidFill>
                  <a:schemeClr val="bg1"/>
                </a:solidFill>
              </a:rPr>
              <a:t>الساحل مليء بخلجان صغيرة وخليج واحد كبير وهو خليج حيفا.</a:t>
            </a:r>
            <a:endParaRPr lang="en-US" dirty="0">
              <a:solidFill>
                <a:schemeClr val="bg1"/>
              </a:solidFill>
            </a:endParaRPr>
          </a:p>
          <a:p>
            <a:r>
              <a:rPr lang="ar-SA" b="1" dirty="0">
                <a:solidFill>
                  <a:schemeClr val="bg1"/>
                </a:solidFill>
              </a:rPr>
              <a:t>على </a:t>
            </a:r>
            <a:r>
              <a:rPr lang="ar-JO" b="1" dirty="0" err="1">
                <a:solidFill>
                  <a:schemeClr val="bg1"/>
                </a:solidFill>
              </a:rPr>
              <a:t>ا</a:t>
            </a:r>
            <a:r>
              <a:rPr lang="ar-SA" b="1" dirty="0" err="1">
                <a:solidFill>
                  <a:schemeClr val="bg1"/>
                </a:solidFill>
              </a:rPr>
              <a:t>متداده</a:t>
            </a:r>
            <a:r>
              <a:rPr lang="ar-SA" b="1" dirty="0">
                <a:solidFill>
                  <a:schemeClr val="bg1"/>
                </a:solidFill>
              </a:rPr>
              <a:t> تتصل سلسلتا جبال مع البحر</a:t>
            </a:r>
            <a:r>
              <a:rPr lang="ar-JO" b="1" dirty="0">
                <a:solidFill>
                  <a:schemeClr val="bg1"/>
                </a:solidFill>
              </a:rPr>
              <a:t>.</a:t>
            </a:r>
            <a:endParaRPr lang="en-US" dirty="0">
              <a:solidFill>
                <a:schemeClr val="bg1"/>
              </a:solidFill>
            </a:endParaRPr>
          </a:p>
          <a:p>
            <a:r>
              <a:rPr lang="ar-SA" b="1" dirty="0">
                <a:solidFill>
                  <a:schemeClr val="bg1"/>
                </a:solidFill>
              </a:rPr>
              <a:t>      يمكن تقسيم السهل الساحلي الشمالي </a:t>
            </a:r>
            <a:r>
              <a:rPr lang="ar-SA" b="1" dirty="0" err="1">
                <a:solidFill>
                  <a:schemeClr val="bg1"/>
                </a:solidFill>
              </a:rPr>
              <a:t>ألى</a:t>
            </a:r>
            <a:r>
              <a:rPr lang="ar-SA" b="1" dirty="0">
                <a:solidFill>
                  <a:schemeClr val="bg1"/>
                </a:solidFill>
              </a:rPr>
              <a:t> ثلاثة أقسام:</a:t>
            </a:r>
            <a:endParaRPr lang="he-IL" dirty="0">
              <a:solidFill>
                <a:schemeClr val="bg1"/>
              </a:solidFill>
            </a:endParaRPr>
          </a:p>
        </p:txBody>
      </p:sp>
      <p:pic>
        <p:nvPicPr>
          <p:cNvPr id="11" name="صورة 2" descr="22"/>
          <p:cNvPicPr/>
          <p:nvPr/>
        </p:nvPicPr>
        <p:blipFill>
          <a:blip r:embed="rId2" cstate="print"/>
          <a:srcRect l="1097" t="923" r="1097" b="923"/>
          <a:stretch>
            <a:fillRect/>
          </a:stretch>
        </p:blipFill>
        <p:spPr bwMode="auto">
          <a:xfrm>
            <a:off x="2987824" y="2276872"/>
            <a:ext cx="4013142" cy="4320479"/>
          </a:xfrm>
          <a:prstGeom prst="rect">
            <a:avLst/>
          </a:prstGeom>
          <a:noFill/>
          <a:ln w="28575">
            <a:solidFill>
              <a:srgbClr val="0000FF"/>
            </a:solidFill>
            <a:miter lim="800000"/>
            <a:headEnd/>
            <a:tailEnd/>
          </a:ln>
          <a:effectLst>
            <a:outerShdw dist="107763" dir="2700000" algn="ctr" rotWithShape="0">
              <a:srgbClr val="000080"/>
            </a:outerShdw>
          </a:effectLst>
        </p:spPr>
      </p:pic>
    </p:spTree>
    <p:extLst>
      <p:ext uri="{BB962C8B-B14F-4D97-AF65-F5344CB8AC3E}">
        <p14:creationId xmlns:p14="http://schemas.microsoft.com/office/powerpoint/2010/main" val="190143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par>
                                <p:cTn id="15" presetID="55"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strVal val="#ppt_w*0.70"/>
                                          </p:val>
                                        </p:tav>
                                        <p:tav tm="100000">
                                          <p:val>
                                            <p:strVal val="#ppt_w"/>
                                          </p:val>
                                        </p:tav>
                                      </p:tavLst>
                                    </p:anim>
                                    <p:anim calcmode="lin" valueType="num">
                                      <p:cBhvr>
                                        <p:cTn id="18" dur="1000" fill="hold"/>
                                        <p:tgtEl>
                                          <p:spTgt spid="11"/>
                                        </p:tgtEl>
                                        <p:attrNameLst>
                                          <p:attrName>ppt_h</p:attrName>
                                        </p:attrNameLst>
                                      </p:cBhvr>
                                      <p:tavLst>
                                        <p:tav tm="0">
                                          <p:val>
                                            <p:strVal val="#ppt_h"/>
                                          </p:val>
                                        </p:tav>
                                        <p:tav tm="100000">
                                          <p:val>
                                            <p:strVal val="#ppt_h"/>
                                          </p:val>
                                        </p:tav>
                                      </p:tavLst>
                                    </p:anim>
                                    <p:animEffect transition="in" filter="fade">
                                      <p:cBhvr>
                                        <p:cTn id="1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68144" y="404664"/>
            <a:ext cx="2592288" cy="646331"/>
          </a:xfrm>
          <a:prstGeom prst="rect">
            <a:avLst/>
          </a:prstGeom>
          <a:noFill/>
        </p:spPr>
        <p:txBody>
          <a:bodyPr wrap="square" rtlCol="1">
            <a:spAutoFit/>
          </a:bodyPr>
          <a:lstStyle/>
          <a:p>
            <a:r>
              <a:rPr lang="ar-SA" b="1" dirty="0">
                <a:solidFill>
                  <a:srgbClr val="00B0F0"/>
                </a:solidFill>
              </a:rPr>
              <a:t>سهل ساحل الجليل:</a:t>
            </a:r>
            <a:endParaRPr lang="en-US" b="1" dirty="0">
              <a:solidFill>
                <a:srgbClr val="00B0F0"/>
              </a:solidFill>
            </a:endParaRPr>
          </a:p>
          <a:p>
            <a:endParaRPr lang="he-IL" b="1" dirty="0">
              <a:solidFill>
                <a:srgbClr val="00B0F0"/>
              </a:solidFill>
            </a:endParaRPr>
          </a:p>
        </p:txBody>
      </p:sp>
      <p:sp>
        <p:nvSpPr>
          <p:cNvPr id="5" name="TextBox 4"/>
          <p:cNvSpPr txBox="1"/>
          <p:nvPr/>
        </p:nvSpPr>
        <p:spPr>
          <a:xfrm>
            <a:off x="1043608" y="908720"/>
            <a:ext cx="7416824" cy="2031325"/>
          </a:xfrm>
          <a:prstGeom prst="rect">
            <a:avLst/>
          </a:prstGeom>
          <a:noFill/>
        </p:spPr>
        <p:txBody>
          <a:bodyPr wrap="square" rtlCol="1">
            <a:spAutoFit/>
          </a:bodyPr>
          <a:lstStyle/>
          <a:p>
            <a:r>
              <a:rPr lang="ar-SA" b="1" dirty="0">
                <a:solidFill>
                  <a:schemeClr val="bg1"/>
                </a:solidFill>
              </a:rPr>
              <a:t>يتميّز بعرضه الذي يصل </a:t>
            </a:r>
            <a:r>
              <a:rPr lang="ar-SA" b="1" dirty="0" err="1">
                <a:solidFill>
                  <a:schemeClr val="bg1"/>
                </a:solidFill>
              </a:rPr>
              <a:t>ألى</a:t>
            </a:r>
            <a:r>
              <a:rPr lang="ar-SA" b="1" dirty="0">
                <a:solidFill>
                  <a:schemeClr val="bg1"/>
                </a:solidFill>
              </a:rPr>
              <a:t> 5 كم تقريبا، وبنوع الأراضي حيث أن الكثبان الرملية تغطي فقط منطقة ضيقة على طول البحر.</a:t>
            </a:r>
            <a:endParaRPr lang="en-US" dirty="0">
              <a:solidFill>
                <a:schemeClr val="bg1"/>
              </a:solidFill>
            </a:endParaRPr>
          </a:p>
          <a:p>
            <a:r>
              <a:rPr lang="ar-SA" b="1" dirty="0">
                <a:solidFill>
                  <a:schemeClr val="bg1"/>
                </a:solidFill>
              </a:rPr>
              <a:t>يحدّه من الشمال سلسلة جبال </a:t>
            </a:r>
            <a:r>
              <a:rPr lang="ar-SA" b="1" dirty="0" err="1">
                <a:solidFill>
                  <a:schemeClr val="bg1"/>
                </a:solidFill>
              </a:rPr>
              <a:t>المشقّح</a:t>
            </a:r>
            <a:r>
              <a:rPr lang="ar-SA" b="1" dirty="0">
                <a:solidFill>
                  <a:schemeClr val="bg1"/>
                </a:solidFill>
              </a:rPr>
              <a:t>- سلم صور والتي سميت بهذا </a:t>
            </a:r>
            <a:r>
              <a:rPr lang="ar-SA" b="1" dirty="0" err="1">
                <a:solidFill>
                  <a:schemeClr val="bg1"/>
                </a:solidFill>
              </a:rPr>
              <a:t>الأسم</a:t>
            </a:r>
            <a:r>
              <a:rPr lang="ar-SA" b="1" dirty="0">
                <a:solidFill>
                  <a:schemeClr val="bg1"/>
                </a:solidFill>
              </a:rPr>
              <a:t> منذ قديم الزمان بسبب الدرجات التي نحتت بها لتسهل عملية التنقل، وفي الجنوب وادي </a:t>
            </a:r>
            <a:r>
              <a:rPr lang="ar-SA" b="1" dirty="0" err="1">
                <a:solidFill>
                  <a:schemeClr val="bg1"/>
                </a:solidFill>
              </a:rPr>
              <a:t>النعامين</a:t>
            </a:r>
            <a:r>
              <a:rPr lang="ar-SA" b="1" dirty="0">
                <a:solidFill>
                  <a:schemeClr val="bg1"/>
                </a:solidFill>
              </a:rPr>
              <a:t> وطوله حوالي 15 كم. وتشق هذا السهل ستة أودية متوازية وتسير بخط مستقيم </a:t>
            </a:r>
            <a:r>
              <a:rPr lang="ar-SA" b="1" dirty="0" err="1">
                <a:solidFill>
                  <a:schemeClr val="bg1"/>
                </a:solidFill>
              </a:rPr>
              <a:t>بأتجاه</a:t>
            </a:r>
            <a:r>
              <a:rPr lang="ar-SA" b="1" dirty="0">
                <a:solidFill>
                  <a:schemeClr val="bg1"/>
                </a:solidFill>
              </a:rPr>
              <a:t> البحر، أكبرهم وادي </a:t>
            </a:r>
            <a:r>
              <a:rPr lang="ar-SA" b="1" dirty="0" err="1">
                <a:solidFill>
                  <a:schemeClr val="bg1"/>
                </a:solidFill>
              </a:rPr>
              <a:t>الزيب</a:t>
            </a:r>
            <a:r>
              <a:rPr lang="ar-SA" b="1" dirty="0">
                <a:solidFill>
                  <a:schemeClr val="bg1"/>
                </a:solidFill>
              </a:rPr>
              <a:t> الذي يصرّف القسم الأكبر من مياه الجليل الأعلى. </a:t>
            </a:r>
            <a:endParaRPr lang="en-US" dirty="0">
              <a:solidFill>
                <a:schemeClr val="bg1"/>
              </a:solidFill>
            </a:endParaRPr>
          </a:p>
          <a:p>
            <a:endParaRPr lang="he-IL" dirty="0">
              <a:solidFill>
                <a:schemeClr val="bg1"/>
              </a:solidFill>
            </a:endParaRPr>
          </a:p>
        </p:txBody>
      </p:sp>
      <p:sp>
        <p:nvSpPr>
          <p:cNvPr id="6" name="TextBox 5"/>
          <p:cNvSpPr txBox="1"/>
          <p:nvPr/>
        </p:nvSpPr>
        <p:spPr>
          <a:xfrm>
            <a:off x="5999066" y="3068960"/>
            <a:ext cx="2448272" cy="646331"/>
          </a:xfrm>
          <a:prstGeom prst="rect">
            <a:avLst/>
          </a:prstGeom>
          <a:noFill/>
        </p:spPr>
        <p:txBody>
          <a:bodyPr wrap="square" rtlCol="1">
            <a:spAutoFit/>
          </a:bodyPr>
          <a:lstStyle/>
          <a:p>
            <a:r>
              <a:rPr lang="ar-SA" b="1" dirty="0">
                <a:solidFill>
                  <a:srgbClr val="00B0F0"/>
                </a:solidFill>
              </a:rPr>
              <a:t>سهل </a:t>
            </a:r>
            <a:r>
              <a:rPr lang="ar-SA" b="1" dirty="0" err="1">
                <a:solidFill>
                  <a:srgbClr val="00B0F0"/>
                </a:solidFill>
              </a:rPr>
              <a:t>زبولون</a:t>
            </a:r>
            <a:r>
              <a:rPr lang="ar-SA" b="1" dirty="0">
                <a:solidFill>
                  <a:srgbClr val="00B0F0"/>
                </a:solidFill>
              </a:rPr>
              <a:t>:</a:t>
            </a:r>
            <a:endParaRPr lang="en-US" dirty="0">
              <a:solidFill>
                <a:srgbClr val="00B0F0"/>
              </a:solidFill>
            </a:endParaRPr>
          </a:p>
          <a:p>
            <a:endParaRPr lang="he-IL" dirty="0">
              <a:solidFill>
                <a:srgbClr val="00B0F0"/>
              </a:solidFill>
            </a:endParaRPr>
          </a:p>
        </p:txBody>
      </p:sp>
      <p:sp>
        <p:nvSpPr>
          <p:cNvPr id="7" name="TextBox 6"/>
          <p:cNvSpPr txBox="1"/>
          <p:nvPr/>
        </p:nvSpPr>
        <p:spPr>
          <a:xfrm>
            <a:off x="179512" y="3715291"/>
            <a:ext cx="8562056" cy="646331"/>
          </a:xfrm>
          <a:prstGeom prst="rect">
            <a:avLst/>
          </a:prstGeom>
          <a:noFill/>
        </p:spPr>
        <p:txBody>
          <a:bodyPr wrap="square" rtlCol="1">
            <a:spAutoFit/>
          </a:bodyPr>
          <a:lstStyle/>
          <a:p>
            <a:r>
              <a:rPr lang="ar-SA" b="1" dirty="0">
                <a:solidFill>
                  <a:schemeClr val="bg1"/>
                </a:solidFill>
              </a:rPr>
              <a:t> هو ساحل الجليل الأسفل، ويمتد بين وادي </a:t>
            </a:r>
            <a:r>
              <a:rPr lang="ar-SA" b="1" dirty="0" err="1">
                <a:solidFill>
                  <a:schemeClr val="bg1"/>
                </a:solidFill>
              </a:rPr>
              <a:t>النعامين</a:t>
            </a:r>
            <a:r>
              <a:rPr lang="ar-SA" b="1" dirty="0">
                <a:solidFill>
                  <a:schemeClr val="bg1"/>
                </a:solidFill>
              </a:rPr>
              <a:t> شمالا وكف جبل الكرمل جنوبا. ويختلف كليا عن جاره الشمالي. هو موجود في منطقة </a:t>
            </a:r>
            <a:r>
              <a:rPr lang="ar-SA" b="1" dirty="0" err="1">
                <a:solidFill>
                  <a:schemeClr val="bg1"/>
                </a:solidFill>
              </a:rPr>
              <a:t>أنحدار</a:t>
            </a:r>
            <a:r>
              <a:rPr lang="ar-SA" b="1" dirty="0">
                <a:solidFill>
                  <a:schemeClr val="bg1"/>
                </a:solidFill>
              </a:rPr>
              <a:t> اليابسة </a:t>
            </a:r>
            <a:r>
              <a:rPr lang="ar-SA" b="1" dirty="0" err="1">
                <a:solidFill>
                  <a:schemeClr val="bg1"/>
                </a:solidFill>
              </a:rPr>
              <a:t>فأرتفاع</a:t>
            </a:r>
            <a:r>
              <a:rPr lang="ar-SA" b="1" dirty="0">
                <a:solidFill>
                  <a:schemeClr val="bg1"/>
                </a:solidFill>
              </a:rPr>
              <a:t> أجزاؤه المركزية لا تعلو عن 6 أمتار فوق سطح البحر. </a:t>
            </a:r>
            <a:endParaRPr lang="he-IL" dirty="0">
              <a:solidFill>
                <a:schemeClr val="bg1"/>
              </a:solidFill>
            </a:endParaRPr>
          </a:p>
        </p:txBody>
      </p:sp>
      <p:sp>
        <p:nvSpPr>
          <p:cNvPr id="8" name="TextBox 7"/>
          <p:cNvSpPr txBox="1"/>
          <p:nvPr/>
        </p:nvSpPr>
        <p:spPr>
          <a:xfrm>
            <a:off x="6012160" y="4653136"/>
            <a:ext cx="2736304" cy="646331"/>
          </a:xfrm>
          <a:prstGeom prst="rect">
            <a:avLst/>
          </a:prstGeom>
          <a:noFill/>
        </p:spPr>
        <p:txBody>
          <a:bodyPr wrap="square" rtlCol="1">
            <a:spAutoFit/>
          </a:bodyPr>
          <a:lstStyle/>
          <a:p>
            <a:r>
              <a:rPr lang="ar-SA" b="1" dirty="0" err="1">
                <a:solidFill>
                  <a:srgbClr val="00B0F0"/>
                </a:solidFill>
              </a:rPr>
              <a:t>شاطىء</a:t>
            </a:r>
            <a:r>
              <a:rPr lang="ar-SA" b="1" dirty="0">
                <a:solidFill>
                  <a:srgbClr val="00B0F0"/>
                </a:solidFill>
              </a:rPr>
              <a:t> الكرمل:</a:t>
            </a:r>
            <a:endParaRPr lang="en-US" dirty="0">
              <a:solidFill>
                <a:srgbClr val="00B0F0"/>
              </a:solidFill>
            </a:endParaRPr>
          </a:p>
          <a:p>
            <a:endParaRPr lang="he-IL" dirty="0">
              <a:solidFill>
                <a:srgbClr val="00B0F0"/>
              </a:solidFill>
            </a:endParaRPr>
          </a:p>
        </p:txBody>
      </p:sp>
      <p:sp>
        <p:nvSpPr>
          <p:cNvPr id="9" name="TextBox 8"/>
          <p:cNvSpPr txBox="1"/>
          <p:nvPr/>
        </p:nvSpPr>
        <p:spPr>
          <a:xfrm>
            <a:off x="395536" y="5303380"/>
            <a:ext cx="8496944" cy="923330"/>
          </a:xfrm>
          <a:prstGeom prst="rect">
            <a:avLst/>
          </a:prstGeom>
          <a:noFill/>
        </p:spPr>
        <p:txBody>
          <a:bodyPr wrap="square" rtlCol="1">
            <a:spAutoFit/>
          </a:bodyPr>
          <a:lstStyle/>
          <a:p>
            <a:r>
              <a:rPr lang="ar-SA" b="1" dirty="0">
                <a:solidFill>
                  <a:schemeClr val="bg1"/>
                </a:solidFill>
              </a:rPr>
              <a:t> يحدّه من الشمال جبل الكرمل ومن الجنوب وادي </a:t>
            </a:r>
            <a:r>
              <a:rPr lang="ar-SA" b="1" dirty="0" err="1">
                <a:solidFill>
                  <a:schemeClr val="bg1"/>
                </a:solidFill>
              </a:rPr>
              <a:t>الزرقا</a:t>
            </a:r>
            <a:r>
              <a:rPr lang="ar-SA" b="1" dirty="0">
                <a:solidFill>
                  <a:schemeClr val="bg1"/>
                </a:solidFill>
              </a:rPr>
              <a:t> (التماسيح). غالبية أرضه سهلية بعرض 2 كم ويرتفع حوالي 20 مترا فوق مستوى سطح البحر. وهو مغطى بتربة </a:t>
            </a:r>
            <a:r>
              <a:rPr lang="ar-SA" b="1" dirty="0" err="1">
                <a:solidFill>
                  <a:schemeClr val="bg1"/>
                </a:solidFill>
              </a:rPr>
              <a:t>جرفية</a:t>
            </a:r>
            <a:r>
              <a:rPr lang="ar-SA" b="1" dirty="0">
                <a:solidFill>
                  <a:schemeClr val="bg1"/>
                </a:solidFill>
              </a:rPr>
              <a:t> عميقة، ويشقه الكثير من الوديان التي تصرّف مياه جبل الكرمل </a:t>
            </a:r>
            <a:r>
              <a:rPr lang="ar-SA" b="1" dirty="0" err="1">
                <a:solidFill>
                  <a:schemeClr val="bg1"/>
                </a:solidFill>
              </a:rPr>
              <a:t>ألى</a:t>
            </a:r>
            <a:r>
              <a:rPr lang="ar-SA" b="1" dirty="0">
                <a:solidFill>
                  <a:schemeClr val="bg1"/>
                </a:solidFill>
              </a:rPr>
              <a:t> البحر</a:t>
            </a:r>
            <a:r>
              <a:rPr lang="ar-SA" dirty="0">
                <a:solidFill>
                  <a:schemeClr val="bg1"/>
                </a:solidFill>
              </a:rPr>
              <a:t>. </a:t>
            </a:r>
            <a:endParaRPr lang="he-IL" dirty="0">
              <a:solidFill>
                <a:schemeClr val="bg1"/>
              </a:solidFill>
            </a:endParaRPr>
          </a:p>
        </p:txBody>
      </p:sp>
    </p:spTree>
    <p:extLst>
      <p:ext uri="{BB962C8B-B14F-4D97-AF65-F5344CB8AC3E}">
        <p14:creationId xmlns:p14="http://schemas.microsoft.com/office/powerpoint/2010/main" val="14931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by="(-#ppt_w*2)" calcmode="lin" valueType="num">
                                      <p:cBhvr rctx="PPT">
                                        <p:cTn id="13" dur="500" autoRev="1" fill="hold">
                                          <p:stCondLst>
                                            <p:cond delay="0"/>
                                          </p:stCondLst>
                                        </p:cTn>
                                        <p:tgtEl>
                                          <p:spTgt spid="5"/>
                                        </p:tgtEl>
                                        <p:attrNameLst>
                                          <p:attrName>ppt_w</p:attrName>
                                        </p:attrNameLst>
                                      </p:cBhvr>
                                    </p:anim>
                                    <p:anim by="(#ppt_w*0.50)" calcmode="lin" valueType="num">
                                      <p:cBhvr>
                                        <p:cTn id="14" dur="500" decel="50000" autoRev="1" fill="hold">
                                          <p:stCondLst>
                                            <p:cond delay="0"/>
                                          </p:stCondLst>
                                        </p:cTn>
                                        <p:tgtEl>
                                          <p:spTgt spid="5"/>
                                        </p:tgtEl>
                                        <p:attrNameLst>
                                          <p:attrName>ppt_x</p:attrName>
                                        </p:attrNameLst>
                                      </p:cBhvr>
                                    </p:anim>
                                    <p:anim from="(-#ppt_h/2)" to="(#ppt_y)" calcmode="lin" valueType="num">
                                      <p:cBhvr>
                                        <p:cTn id="15" dur="1000" fill="hold">
                                          <p:stCondLst>
                                            <p:cond delay="0"/>
                                          </p:stCondLst>
                                        </p:cTn>
                                        <p:tgtEl>
                                          <p:spTgt spid="5"/>
                                        </p:tgtEl>
                                        <p:attrNameLst>
                                          <p:attrName>ppt_y</p:attrName>
                                        </p:attrNameLst>
                                      </p:cBhvr>
                                    </p:anim>
                                    <p:animRot by="21600000">
                                      <p:cBhvr>
                                        <p:cTn id="16" dur="1000" fill="hold">
                                          <p:stCondLst>
                                            <p:cond delay="0"/>
                                          </p:stCondLst>
                                        </p:cTn>
                                        <p:tgtEl>
                                          <p:spTgt spid="5"/>
                                        </p:tgtEl>
                                        <p:attrNameLst>
                                          <p:attrName>r</p:attrName>
                                        </p:attrNameLst>
                                      </p:cBhvr>
                                    </p:animRot>
                                  </p:childTnLst>
                                </p:cTn>
                              </p:par>
                              <p:par>
                                <p:cTn id="17" presetID="56" presetClass="entr" presetSubtype="0" fill="hold" grpId="0" nodeType="withEffect">
                                  <p:stCondLst>
                                    <p:cond delay="0"/>
                                  </p:stCondLst>
                                  <p:iterate type="lt">
                                    <p:tmPct val="10000"/>
                                  </p:iterate>
                                  <p:childTnLst>
                                    <p:set>
                                      <p:cBhvr>
                                        <p:cTn id="18" dur="1" fill="hold">
                                          <p:stCondLst>
                                            <p:cond delay="0"/>
                                          </p:stCondLst>
                                        </p:cTn>
                                        <p:tgtEl>
                                          <p:spTgt spid="6"/>
                                        </p:tgtEl>
                                        <p:attrNameLst>
                                          <p:attrName>style.visibility</p:attrName>
                                        </p:attrNameLst>
                                      </p:cBhvr>
                                      <p:to>
                                        <p:strVal val="visible"/>
                                      </p:to>
                                    </p:set>
                                    <p:anim by="(-#ppt_w*2)" calcmode="lin" valueType="num">
                                      <p:cBhvr rctx="PPT">
                                        <p:cTn id="19" dur="500" autoRev="1" fill="hold">
                                          <p:stCondLst>
                                            <p:cond delay="0"/>
                                          </p:stCondLst>
                                        </p:cTn>
                                        <p:tgtEl>
                                          <p:spTgt spid="6"/>
                                        </p:tgtEl>
                                        <p:attrNameLst>
                                          <p:attrName>ppt_w</p:attrName>
                                        </p:attrNameLst>
                                      </p:cBhvr>
                                    </p:anim>
                                    <p:anim by="(#ppt_w*0.50)" calcmode="lin" valueType="num">
                                      <p:cBhvr>
                                        <p:cTn id="20" dur="500" decel="50000" autoRev="1" fill="hold">
                                          <p:stCondLst>
                                            <p:cond delay="0"/>
                                          </p:stCondLst>
                                        </p:cTn>
                                        <p:tgtEl>
                                          <p:spTgt spid="6"/>
                                        </p:tgtEl>
                                        <p:attrNameLst>
                                          <p:attrName>ppt_x</p:attrName>
                                        </p:attrNameLst>
                                      </p:cBhvr>
                                    </p:anim>
                                    <p:anim from="(-#ppt_h/2)" to="(#ppt_y)" calcmode="lin" valueType="num">
                                      <p:cBhvr>
                                        <p:cTn id="21" dur="1000" fill="hold">
                                          <p:stCondLst>
                                            <p:cond delay="0"/>
                                          </p:stCondLst>
                                        </p:cTn>
                                        <p:tgtEl>
                                          <p:spTgt spid="6"/>
                                        </p:tgtEl>
                                        <p:attrNameLst>
                                          <p:attrName>ppt_y</p:attrName>
                                        </p:attrNameLst>
                                      </p:cBhvr>
                                    </p:anim>
                                    <p:animRot by="21600000">
                                      <p:cBhvr>
                                        <p:cTn id="22" dur="1000" fill="hold">
                                          <p:stCondLst>
                                            <p:cond delay="0"/>
                                          </p:stCondLst>
                                        </p:cTn>
                                        <p:tgtEl>
                                          <p:spTgt spid="6"/>
                                        </p:tgtEl>
                                        <p:attrNameLst>
                                          <p:attrName>r</p:attrName>
                                        </p:attrNameLst>
                                      </p:cBhvr>
                                    </p:animRot>
                                  </p:childTnLst>
                                </p:cTn>
                              </p:par>
                              <p:par>
                                <p:cTn id="23" presetID="56" presetClass="entr" presetSubtype="0" fill="hold" grpId="0" nodeType="withEffect">
                                  <p:stCondLst>
                                    <p:cond delay="0"/>
                                  </p:stCondLst>
                                  <p:iterate type="lt">
                                    <p:tmPct val="10000"/>
                                  </p:iterate>
                                  <p:childTnLst>
                                    <p:set>
                                      <p:cBhvr>
                                        <p:cTn id="24" dur="1" fill="hold">
                                          <p:stCondLst>
                                            <p:cond delay="0"/>
                                          </p:stCondLst>
                                        </p:cTn>
                                        <p:tgtEl>
                                          <p:spTgt spid="7"/>
                                        </p:tgtEl>
                                        <p:attrNameLst>
                                          <p:attrName>style.visibility</p:attrName>
                                        </p:attrNameLst>
                                      </p:cBhvr>
                                      <p:to>
                                        <p:strVal val="visible"/>
                                      </p:to>
                                    </p:set>
                                    <p:anim by="(-#ppt_w*2)" calcmode="lin" valueType="num">
                                      <p:cBhvr rctx="PPT">
                                        <p:cTn id="25" dur="500" autoRev="1" fill="hold">
                                          <p:stCondLst>
                                            <p:cond delay="0"/>
                                          </p:stCondLst>
                                        </p:cTn>
                                        <p:tgtEl>
                                          <p:spTgt spid="7"/>
                                        </p:tgtEl>
                                        <p:attrNameLst>
                                          <p:attrName>ppt_w</p:attrName>
                                        </p:attrNameLst>
                                      </p:cBhvr>
                                    </p:anim>
                                    <p:anim by="(#ppt_w*0.50)" calcmode="lin" valueType="num">
                                      <p:cBhvr>
                                        <p:cTn id="26" dur="500" decel="50000" autoRev="1" fill="hold">
                                          <p:stCondLst>
                                            <p:cond delay="0"/>
                                          </p:stCondLst>
                                        </p:cTn>
                                        <p:tgtEl>
                                          <p:spTgt spid="7"/>
                                        </p:tgtEl>
                                        <p:attrNameLst>
                                          <p:attrName>ppt_x</p:attrName>
                                        </p:attrNameLst>
                                      </p:cBhvr>
                                    </p:anim>
                                    <p:anim from="(-#ppt_h/2)" to="(#ppt_y)" calcmode="lin" valueType="num">
                                      <p:cBhvr>
                                        <p:cTn id="27" dur="1000" fill="hold">
                                          <p:stCondLst>
                                            <p:cond delay="0"/>
                                          </p:stCondLst>
                                        </p:cTn>
                                        <p:tgtEl>
                                          <p:spTgt spid="7"/>
                                        </p:tgtEl>
                                        <p:attrNameLst>
                                          <p:attrName>ppt_y</p:attrName>
                                        </p:attrNameLst>
                                      </p:cBhvr>
                                    </p:anim>
                                    <p:animRot by="21600000">
                                      <p:cBhvr>
                                        <p:cTn id="28" dur="1000" fill="hold">
                                          <p:stCondLst>
                                            <p:cond delay="0"/>
                                          </p:stCondLst>
                                        </p:cTn>
                                        <p:tgtEl>
                                          <p:spTgt spid="7"/>
                                        </p:tgtEl>
                                        <p:attrNameLst>
                                          <p:attrName>r</p:attrName>
                                        </p:attrNameLst>
                                      </p:cBhvr>
                                    </p:animRot>
                                  </p:childTnLst>
                                </p:cTn>
                              </p:par>
                              <p:par>
                                <p:cTn id="29" presetID="56" presetClass="entr" presetSubtype="0" fill="hold" grpId="0" nodeType="withEffect">
                                  <p:stCondLst>
                                    <p:cond delay="0"/>
                                  </p:stCondLst>
                                  <p:iterate type="lt">
                                    <p:tmPct val="10000"/>
                                  </p:iterate>
                                  <p:childTnLst>
                                    <p:set>
                                      <p:cBhvr>
                                        <p:cTn id="30" dur="1" fill="hold">
                                          <p:stCondLst>
                                            <p:cond delay="0"/>
                                          </p:stCondLst>
                                        </p:cTn>
                                        <p:tgtEl>
                                          <p:spTgt spid="8"/>
                                        </p:tgtEl>
                                        <p:attrNameLst>
                                          <p:attrName>style.visibility</p:attrName>
                                        </p:attrNameLst>
                                      </p:cBhvr>
                                      <p:to>
                                        <p:strVal val="visible"/>
                                      </p:to>
                                    </p:set>
                                    <p:anim by="(-#ppt_w*2)" calcmode="lin" valueType="num">
                                      <p:cBhvr rctx="PPT">
                                        <p:cTn id="31" dur="500" autoRev="1" fill="hold">
                                          <p:stCondLst>
                                            <p:cond delay="0"/>
                                          </p:stCondLst>
                                        </p:cTn>
                                        <p:tgtEl>
                                          <p:spTgt spid="8"/>
                                        </p:tgtEl>
                                        <p:attrNameLst>
                                          <p:attrName>ppt_w</p:attrName>
                                        </p:attrNameLst>
                                      </p:cBhvr>
                                    </p:anim>
                                    <p:anim by="(#ppt_w*0.50)" calcmode="lin" valueType="num">
                                      <p:cBhvr>
                                        <p:cTn id="32" dur="500" decel="50000" autoRev="1" fill="hold">
                                          <p:stCondLst>
                                            <p:cond delay="0"/>
                                          </p:stCondLst>
                                        </p:cTn>
                                        <p:tgtEl>
                                          <p:spTgt spid="8"/>
                                        </p:tgtEl>
                                        <p:attrNameLst>
                                          <p:attrName>ppt_x</p:attrName>
                                        </p:attrNameLst>
                                      </p:cBhvr>
                                    </p:anim>
                                    <p:anim from="(-#ppt_h/2)" to="(#ppt_y)" calcmode="lin" valueType="num">
                                      <p:cBhvr>
                                        <p:cTn id="33" dur="1000" fill="hold">
                                          <p:stCondLst>
                                            <p:cond delay="0"/>
                                          </p:stCondLst>
                                        </p:cTn>
                                        <p:tgtEl>
                                          <p:spTgt spid="8"/>
                                        </p:tgtEl>
                                        <p:attrNameLst>
                                          <p:attrName>ppt_y</p:attrName>
                                        </p:attrNameLst>
                                      </p:cBhvr>
                                    </p:anim>
                                    <p:animRot by="21600000">
                                      <p:cBhvr>
                                        <p:cTn id="34" dur="1000" fill="hold">
                                          <p:stCondLst>
                                            <p:cond delay="0"/>
                                          </p:stCondLst>
                                        </p:cTn>
                                        <p:tgtEl>
                                          <p:spTgt spid="8"/>
                                        </p:tgtEl>
                                        <p:attrNameLst>
                                          <p:attrName>r</p:attrName>
                                        </p:attrNameLst>
                                      </p:cBhvr>
                                    </p:animRot>
                                  </p:childTnLst>
                                </p:cTn>
                              </p:par>
                              <p:par>
                                <p:cTn id="35" presetID="56" presetClass="entr" presetSubtype="0" fill="hold" grpId="0" nodeType="withEffect">
                                  <p:stCondLst>
                                    <p:cond delay="0"/>
                                  </p:stCondLst>
                                  <p:iterate type="lt">
                                    <p:tmPct val="10000"/>
                                  </p:iterate>
                                  <p:childTnLst>
                                    <p:set>
                                      <p:cBhvr>
                                        <p:cTn id="36" dur="1" fill="hold">
                                          <p:stCondLst>
                                            <p:cond delay="0"/>
                                          </p:stCondLst>
                                        </p:cTn>
                                        <p:tgtEl>
                                          <p:spTgt spid="9"/>
                                        </p:tgtEl>
                                        <p:attrNameLst>
                                          <p:attrName>style.visibility</p:attrName>
                                        </p:attrNameLst>
                                      </p:cBhvr>
                                      <p:to>
                                        <p:strVal val="visible"/>
                                      </p:to>
                                    </p:set>
                                    <p:anim by="(-#ppt_w*2)" calcmode="lin" valueType="num">
                                      <p:cBhvr rctx="PPT">
                                        <p:cTn id="37" dur="500" autoRev="1" fill="hold">
                                          <p:stCondLst>
                                            <p:cond delay="0"/>
                                          </p:stCondLst>
                                        </p:cTn>
                                        <p:tgtEl>
                                          <p:spTgt spid="9"/>
                                        </p:tgtEl>
                                        <p:attrNameLst>
                                          <p:attrName>ppt_w</p:attrName>
                                        </p:attrNameLst>
                                      </p:cBhvr>
                                    </p:anim>
                                    <p:anim by="(#ppt_w*0.50)" calcmode="lin" valueType="num">
                                      <p:cBhvr>
                                        <p:cTn id="38" dur="500" decel="50000" autoRev="1" fill="hold">
                                          <p:stCondLst>
                                            <p:cond delay="0"/>
                                          </p:stCondLst>
                                        </p:cTn>
                                        <p:tgtEl>
                                          <p:spTgt spid="9"/>
                                        </p:tgtEl>
                                        <p:attrNameLst>
                                          <p:attrName>ppt_x</p:attrName>
                                        </p:attrNameLst>
                                      </p:cBhvr>
                                    </p:anim>
                                    <p:anim from="(-#ppt_h/2)" to="(#ppt_y)" calcmode="lin" valueType="num">
                                      <p:cBhvr>
                                        <p:cTn id="39" dur="1000" fill="hold">
                                          <p:stCondLst>
                                            <p:cond delay="0"/>
                                          </p:stCondLst>
                                        </p:cTn>
                                        <p:tgtEl>
                                          <p:spTgt spid="9"/>
                                        </p:tgtEl>
                                        <p:attrNameLst>
                                          <p:attrName>ppt_y</p:attrName>
                                        </p:attrNameLst>
                                      </p:cBhvr>
                                    </p:anim>
                                    <p:animRot by="21600000">
                                      <p:cBhvr>
                                        <p:cTn id="40"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5244" y="222918"/>
            <a:ext cx="8229600" cy="1143000"/>
          </a:xfrm>
        </p:spPr>
        <p:txBody>
          <a:bodyPr>
            <a:normAutofit fontScale="90000"/>
          </a:bodyPr>
          <a:lstStyle/>
          <a:p>
            <a:pPr>
              <a:lnSpc>
                <a:spcPct val="150000"/>
              </a:lnSpc>
            </a:pPr>
            <a:r>
              <a:rPr lang="ar-SA" b="1" dirty="0">
                <a:solidFill>
                  <a:srgbClr val="FF0000"/>
                </a:solidFill>
                <a:ea typeface="Times New Roman"/>
              </a:rPr>
              <a:t>الكرمل </a:t>
            </a:r>
            <a:r>
              <a:rPr lang="ar-SA" b="1" dirty="0" err="1">
                <a:solidFill>
                  <a:srgbClr val="FF0000"/>
                </a:solidFill>
                <a:ea typeface="Times New Roman"/>
              </a:rPr>
              <a:t>والجلبوع</a:t>
            </a:r>
            <a:r>
              <a:rPr lang="ar-SA" b="1" dirty="0">
                <a:solidFill>
                  <a:srgbClr val="FF0000"/>
                </a:solidFill>
                <a:ea typeface="Times New Roman"/>
              </a:rPr>
              <a:t> – كتل جبلية شاهقة</a:t>
            </a:r>
            <a:br>
              <a:rPr lang="en-US" sz="3600" dirty="0">
                <a:solidFill>
                  <a:srgbClr val="FF0000"/>
                </a:solidFill>
                <a:ea typeface="Calibri"/>
                <a:cs typeface="Arial"/>
              </a:rPr>
            </a:br>
            <a:endParaRPr lang="he-IL" dirty="0">
              <a:solidFill>
                <a:srgbClr val="FF0000"/>
              </a:solidFill>
            </a:endParaRPr>
          </a:p>
        </p:txBody>
      </p:sp>
      <p:sp>
        <p:nvSpPr>
          <p:cNvPr id="4" name="TextBox 3"/>
          <p:cNvSpPr txBox="1"/>
          <p:nvPr/>
        </p:nvSpPr>
        <p:spPr>
          <a:xfrm>
            <a:off x="219564" y="929008"/>
            <a:ext cx="8640960" cy="369332"/>
          </a:xfrm>
          <a:prstGeom prst="rect">
            <a:avLst/>
          </a:prstGeom>
          <a:noFill/>
        </p:spPr>
        <p:txBody>
          <a:bodyPr wrap="square" rtlCol="1">
            <a:spAutoFit/>
          </a:bodyPr>
          <a:lstStyle/>
          <a:p>
            <a:r>
              <a:rPr lang="ar-SA" b="1" dirty="0">
                <a:solidFill>
                  <a:schemeClr val="bg1"/>
                </a:solidFill>
              </a:rPr>
              <a:t> الكرمل </a:t>
            </a:r>
            <a:r>
              <a:rPr lang="ar-SA" b="1" dirty="0" err="1">
                <a:solidFill>
                  <a:schemeClr val="bg1"/>
                </a:solidFill>
              </a:rPr>
              <a:t>والجلبوع</a:t>
            </a:r>
            <a:r>
              <a:rPr lang="ar-SA" b="1" dirty="0">
                <a:solidFill>
                  <a:schemeClr val="bg1"/>
                </a:solidFill>
              </a:rPr>
              <a:t> عبارة عن مناطق جبلية تقع في القسم الجنوبي لشمال البلاد، وتعتبران </a:t>
            </a:r>
            <a:r>
              <a:rPr lang="ar-SA" b="1" dirty="0" err="1">
                <a:solidFill>
                  <a:schemeClr val="bg1"/>
                </a:solidFill>
              </a:rPr>
              <a:t>أمتدادا</a:t>
            </a:r>
            <a:r>
              <a:rPr lang="ar-SA" b="1" dirty="0">
                <a:solidFill>
                  <a:schemeClr val="bg1"/>
                </a:solidFill>
              </a:rPr>
              <a:t> لجبال السامرة.</a:t>
            </a:r>
            <a:endParaRPr lang="he-IL" dirty="0">
              <a:solidFill>
                <a:schemeClr val="bg1"/>
              </a:solidFill>
            </a:endParaRPr>
          </a:p>
        </p:txBody>
      </p:sp>
      <p:sp>
        <p:nvSpPr>
          <p:cNvPr id="5" name="TextBox 4"/>
          <p:cNvSpPr txBox="1"/>
          <p:nvPr/>
        </p:nvSpPr>
        <p:spPr>
          <a:xfrm>
            <a:off x="6156359" y="1350060"/>
            <a:ext cx="2448272" cy="830997"/>
          </a:xfrm>
          <a:prstGeom prst="rect">
            <a:avLst/>
          </a:prstGeom>
          <a:noFill/>
        </p:spPr>
        <p:txBody>
          <a:bodyPr wrap="square" rtlCol="1">
            <a:spAutoFit/>
          </a:bodyPr>
          <a:lstStyle/>
          <a:p>
            <a:r>
              <a:rPr lang="ar-SA" sz="2400" b="1" dirty="0">
                <a:solidFill>
                  <a:srgbClr val="00B0F0"/>
                </a:solidFill>
              </a:rPr>
              <a:t>الكرمل:</a:t>
            </a:r>
            <a:endParaRPr lang="en-US" sz="2400" b="1" dirty="0">
              <a:solidFill>
                <a:srgbClr val="00B0F0"/>
              </a:solidFill>
            </a:endParaRPr>
          </a:p>
          <a:p>
            <a:endParaRPr lang="he-IL" sz="2400" b="1" dirty="0">
              <a:solidFill>
                <a:srgbClr val="00B0F0"/>
              </a:solidFill>
            </a:endParaRPr>
          </a:p>
        </p:txBody>
      </p:sp>
      <p:sp>
        <p:nvSpPr>
          <p:cNvPr id="6" name="TextBox 5"/>
          <p:cNvSpPr txBox="1"/>
          <p:nvPr/>
        </p:nvSpPr>
        <p:spPr>
          <a:xfrm>
            <a:off x="705431" y="1916832"/>
            <a:ext cx="7899200" cy="1477328"/>
          </a:xfrm>
          <a:prstGeom prst="rect">
            <a:avLst/>
          </a:prstGeom>
          <a:noFill/>
        </p:spPr>
        <p:txBody>
          <a:bodyPr wrap="square" rtlCol="1">
            <a:spAutoFit/>
          </a:bodyPr>
          <a:lstStyle/>
          <a:p>
            <a:r>
              <a:rPr lang="ar-SA" b="1" dirty="0">
                <a:solidFill>
                  <a:schemeClr val="bg1"/>
                </a:solidFill>
              </a:rPr>
              <a:t> يعتبر الكرمل قسما من منطقة جبلية ممتدة في القسم الشمالي لمركز البلاد، وعمليا يعتبر </a:t>
            </a:r>
            <a:r>
              <a:rPr lang="ar-SA" b="1" dirty="0" err="1">
                <a:solidFill>
                  <a:schemeClr val="bg1"/>
                </a:solidFill>
              </a:rPr>
              <a:t>الأمتداد</a:t>
            </a:r>
            <a:r>
              <a:rPr lang="ar-SA" b="1" dirty="0">
                <a:solidFill>
                  <a:schemeClr val="bg1"/>
                </a:solidFill>
              </a:rPr>
              <a:t> الشمال غربي لجبال السامرة. مساحة هذه المنطقة 700 كم مربع تقريبا، ويضم ثلاثة مناطق فرعية:</a:t>
            </a:r>
            <a:endParaRPr lang="en-US" dirty="0">
              <a:solidFill>
                <a:schemeClr val="bg1"/>
              </a:solidFill>
            </a:endParaRPr>
          </a:p>
          <a:p>
            <a:r>
              <a:rPr lang="ar-SA" b="1" dirty="0">
                <a:solidFill>
                  <a:schemeClr val="bg1"/>
                </a:solidFill>
              </a:rPr>
              <a:t>جبال أم الفحم وهي الطيّة المحدبة وتمتد بين سهل </a:t>
            </a:r>
            <a:r>
              <a:rPr lang="ar-SA" b="1" dirty="0" err="1">
                <a:solidFill>
                  <a:schemeClr val="bg1"/>
                </a:solidFill>
              </a:rPr>
              <a:t>دوتان</a:t>
            </a:r>
            <a:r>
              <a:rPr lang="ar-SA" b="1" dirty="0">
                <a:solidFill>
                  <a:schemeClr val="bg1"/>
                </a:solidFill>
              </a:rPr>
              <a:t> ووادي عارة.</a:t>
            </a:r>
            <a:endParaRPr lang="en-US" dirty="0">
              <a:solidFill>
                <a:schemeClr val="bg1"/>
              </a:solidFill>
            </a:endParaRPr>
          </a:p>
          <a:p>
            <a:r>
              <a:rPr lang="ar-SA" b="1" dirty="0">
                <a:solidFill>
                  <a:schemeClr val="bg1"/>
                </a:solidFill>
              </a:rPr>
              <a:t>هضبة الروحة وهي طية مقعرة تمتد بين وادي عارة ووادي </a:t>
            </a:r>
            <a:r>
              <a:rPr lang="ar-SA" b="1" dirty="0" err="1">
                <a:solidFill>
                  <a:schemeClr val="bg1"/>
                </a:solidFill>
              </a:rPr>
              <a:t>يكنعام</a:t>
            </a:r>
            <a:r>
              <a:rPr lang="ar-SA" b="1" dirty="0">
                <a:solidFill>
                  <a:schemeClr val="bg1"/>
                </a:solidFill>
              </a:rPr>
              <a:t>.</a:t>
            </a:r>
            <a:endParaRPr lang="en-US" dirty="0">
              <a:solidFill>
                <a:schemeClr val="bg1"/>
              </a:solidFill>
            </a:endParaRPr>
          </a:p>
          <a:p>
            <a:r>
              <a:rPr lang="ar-SA" b="1" dirty="0">
                <a:solidFill>
                  <a:schemeClr val="bg1"/>
                </a:solidFill>
              </a:rPr>
              <a:t>جبل الكرمل وهو طيّة محدبة تمتد من وادي </a:t>
            </a:r>
            <a:r>
              <a:rPr lang="ar-SA" b="1" dirty="0" err="1">
                <a:solidFill>
                  <a:schemeClr val="bg1"/>
                </a:solidFill>
              </a:rPr>
              <a:t>يكنعام</a:t>
            </a:r>
            <a:r>
              <a:rPr lang="ar-SA" b="1" dirty="0">
                <a:solidFill>
                  <a:schemeClr val="bg1"/>
                </a:solidFill>
              </a:rPr>
              <a:t> حتى البحر الأبيض المتوسط.</a:t>
            </a:r>
            <a:endParaRPr lang="he-IL" dirty="0">
              <a:solidFill>
                <a:schemeClr val="bg1"/>
              </a:solidFill>
            </a:endParaRPr>
          </a:p>
        </p:txBody>
      </p:sp>
      <p:sp>
        <p:nvSpPr>
          <p:cNvPr id="7" name="TextBox 6"/>
          <p:cNvSpPr txBox="1"/>
          <p:nvPr/>
        </p:nvSpPr>
        <p:spPr>
          <a:xfrm>
            <a:off x="6738756" y="3573015"/>
            <a:ext cx="1850528" cy="646331"/>
          </a:xfrm>
          <a:prstGeom prst="rect">
            <a:avLst/>
          </a:prstGeom>
          <a:noFill/>
        </p:spPr>
        <p:txBody>
          <a:bodyPr wrap="square" rtlCol="1">
            <a:spAutoFit/>
          </a:bodyPr>
          <a:lstStyle/>
          <a:p>
            <a:r>
              <a:rPr lang="ar-SA" b="1" dirty="0" err="1">
                <a:solidFill>
                  <a:srgbClr val="00B0F0"/>
                </a:solidFill>
              </a:rPr>
              <a:t>الجلبوع</a:t>
            </a:r>
            <a:r>
              <a:rPr lang="ar-SA" b="1" dirty="0">
                <a:solidFill>
                  <a:srgbClr val="00B0F0"/>
                </a:solidFill>
              </a:rPr>
              <a:t>:</a:t>
            </a:r>
            <a:endParaRPr lang="en-US" b="1" dirty="0">
              <a:solidFill>
                <a:srgbClr val="00B0F0"/>
              </a:solidFill>
            </a:endParaRPr>
          </a:p>
          <a:p>
            <a:endParaRPr lang="he-IL" b="1" dirty="0">
              <a:solidFill>
                <a:srgbClr val="00B0F0"/>
              </a:solidFill>
            </a:endParaRPr>
          </a:p>
        </p:txBody>
      </p:sp>
      <p:sp>
        <p:nvSpPr>
          <p:cNvPr id="8" name="TextBox 7"/>
          <p:cNvSpPr txBox="1"/>
          <p:nvPr/>
        </p:nvSpPr>
        <p:spPr>
          <a:xfrm>
            <a:off x="850843" y="3896181"/>
            <a:ext cx="7777047" cy="1200329"/>
          </a:xfrm>
          <a:prstGeom prst="rect">
            <a:avLst/>
          </a:prstGeom>
          <a:noFill/>
        </p:spPr>
        <p:txBody>
          <a:bodyPr wrap="square" rtlCol="1">
            <a:spAutoFit/>
          </a:bodyPr>
          <a:lstStyle/>
          <a:p>
            <a:r>
              <a:rPr lang="ar-SA" b="1" dirty="0">
                <a:solidFill>
                  <a:schemeClr val="bg1"/>
                </a:solidFill>
              </a:rPr>
              <a:t>سلسلة </a:t>
            </a:r>
            <a:r>
              <a:rPr lang="ar-SA" b="1" dirty="0" err="1">
                <a:solidFill>
                  <a:schemeClr val="bg1"/>
                </a:solidFill>
              </a:rPr>
              <a:t>الجلبوع</a:t>
            </a:r>
            <a:r>
              <a:rPr lang="ar-SA" b="1" dirty="0">
                <a:solidFill>
                  <a:schemeClr val="bg1"/>
                </a:solidFill>
              </a:rPr>
              <a:t> عبارة عن كتلة جبلية شاهقة، المرتفعة فوق سهل حارود وسهل بيسان. وهي عبارة عن </a:t>
            </a:r>
            <a:r>
              <a:rPr lang="ar-SA" b="1" dirty="0" err="1">
                <a:solidFill>
                  <a:schemeClr val="bg1"/>
                </a:solidFill>
              </a:rPr>
              <a:t>أمتداد</a:t>
            </a:r>
            <a:r>
              <a:rPr lang="ar-SA" b="1" dirty="0">
                <a:solidFill>
                  <a:schemeClr val="bg1"/>
                </a:solidFill>
              </a:rPr>
              <a:t> </a:t>
            </a:r>
            <a:r>
              <a:rPr lang="ar-SA" b="1" dirty="0" err="1">
                <a:solidFill>
                  <a:schemeClr val="bg1"/>
                </a:solidFill>
              </a:rPr>
              <a:t>الأحتداب</a:t>
            </a:r>
            <a:r>
              <a:rPr lang="ar-SA" b="1" dirty="0">
                <a:solidFill>
                  <a:schemeClr val="bg1"/>
                </a:solidFill>
              </a:rPr>
              <a:t> لجبال السامرة والمنقطع عنه بواسطة سهل </a:t>
            </a:r>
            <a:r>
              <a:rPr lang="ar-SA" b="1" dirty="0" err="1">
                <a:solidFill>
                  <a:schemeClr val="bg1"/>
                </a:solidFill>
              </a:rPr>
              <a:t>دوتان</a:t>
            </a:r>
            <a:r>
              <a:rPr lang="ar-SA" b="1" dirty="0">
                <a:solidFill>
                  <a:schemeClr val="bg1"/>
                </a:solidFill>
              </a:rPr>
              <a:t> شرقا والممر الضيق لوادي </a:t>
            </a:r>
            <a:r>
              <a:rPr lang="ar-SA" b="1" dirty="0" err="1">
                <a:solidFill>
                  <a:schemeClr val="bg1"/>
                </a:solidFill>
              </a:rPr>
              <a:t>شوباش</a:t>
            </a:r>
            <a:r>
              <a:rPr lang="ar-SA" b="1" dirty="0">
                <a:solidFill>
                  <a:schemeClr val="bg1"/>
                </a:solidFill>
              </a:rPr>
              <a:t> "بيزك" . </a:t>
            </a:r>
            <a:r>
              <a:rPr lang="ar-SA" b="1" dirty="0" err="1">
                <a:solidFill>
                  <a:schemeClr val="bg1"/>
                </a:solidFill>
              </a:rPr>
              <a:t>أرتفاع</a:t>
            </a:r>
            <a:r>
              <a:rPr lang="ar-SA" b="1" dirty="0">
                <a:solidFill>
                  <a:schemeClr val="bg1"/>
                </a:solidFill>
              </a:rPr>
              <a:t> هذه السلسلة حوالي 425 م فوق مستوى سطح البحر.</a:t>
            </a:r>
            <a:endParaRPr lang="en-US" dirty="0">
              <a:solidFill>
                <a:schemeClr val="bg1"/>
              </a:solidFill>
            </a:endParaRPr>
          </a:p>
          <a:p>
            <a:endParaRPr lang="he-IL" dirty="0">
              <a:solidFill>
                <a:schemeClr val="bg1"/>
              </a:solidFill>
            </a:endParaRPr>
          </a:p>
        </p:txBody>
      </p:sp>
      <p:pic>
        <p:nvPicPr>
          <p:cNvPr id="9" name="صورة 2" descr="20"/>
          <p:cNvPicPr/>
          <p:nvPr/>
        </p:nvPicPr>
        <p:blipFill>
          <a:blip r:embed="rId2" cstate="print"/>
          <a:srcRect l="760" t="911" r="1086" b="2731"/>
          <a:stretch>
            <a:fillRect/>
          </a:stretch>
        </p:blipFill>
        <p:spPr bwMode="auto">
          <a:xfrm>
            <a:off x="467544" y="4653136"/>
            <a:ext cx="1703705" cy="1993265"/>
          </a:xfrm>
          <a:prstGeom prst="rect">
            <a:avLst/>
          </a:prstGeom>
          <a:noFill/>
          <a:ln w="28575">
            <a:solidFill>
              <a:srgbClr val="0000FF"/>
            </a:solidFill>
            <a:miter lim="800000"/>
            <a:headEnd/>
            <a:tailEnd/>
          </a:ln>
          <a:effectLst>
            <a:outerShdw dist="107763" dir="2700000" algn="ctr" rotWithShape="0">
              <a:srgbClr val="000080"/>
            </a:outerShdw>
          </a:effectLst>
        </p:spPr>
      </p:pic>
    </p:spTree>
    <p:extLst>
      <p:ext uri="{BB962C8B-B14F-4D97-AF65-F5344CB8AC3E}">
        <p14:creationId xmlns:p14="http://schemas.microsoft.com/office/powerpoint/2010/main" val="127045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0" fill="hold"/>
                                        <p:tgtEl>
                                          <p:spTgt spid="4"/>
                                        </p:tgtEl>
                                        <p:attrNameLst>
                                          <p:attrName>ppt_w</p:attrName>
                                        </p:attrNameLst>
                                      </p:cBhvr>
                                      <p:tavLst>
                                        <p:tav tm="0" fmla="#ppt_w*sin(2.5*pi*$)">
                                          <p:val>
                                            <p:fltVal val="0"/>
                                          </p:val>
                                        </p:tav>
                                        <p:tav tm="100000">
                                          <p:val>
                                            <p:fltVal val="1"/>
                                          </p:val>
                                        </p:tav>
                                      </p:tavLst>
                                    </p:anim>
                                    <p:anim calcmode="lin" valueType="num">
                                      <p:cBhvr>
                                        <p:cTn id="12" dur="5000" fill="hold"/>
                                        <p:tgtEl>
                                          <p:spTgt spid="4"/>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0" fill="hold"/>
                                        <p:tgtEl>
                                          <p:spTgt spid="5"/>
                                        </p:tgtEl>
                                        <p:attrNameLst>
                                          <p:attrName>ppt_w</p:attrName>
                                        </p:attrNameLst>
                                      </p:cBhvr>
                                      <p:tavLst>
                                        <p:tav tm="0" fmla="#ppt_w*sin(2.5*pi*$)">
                                          <p:val>
                                            <p:fltVal val="0"/>
                                          </p:val>
                                        </p:tav>
                                        <p:tav tm="100000">
                                          <p:val>
                                            <p:fltVal val="1"/>
                                          </p:val>
                                        </p:tav>
                                      </p:tavLst>
                                    </p:anim>
                                    <p:anim calcmode="lin" valueType="num">
                                      <p:cBhvr>
                                        <p:cTn id="16" dur="5000" fill="hold"/>
                                        <p:tgtEl>
                                          <p:spTgt spid="5"/>
                                        </p:tgtEl>
                                        <p:attrNameLst>
                                          <p:attrName>ppt_h</p:attrName>
                                        </p:attrNameLst>
                                      </p:cBhvr>
                                      <p:tavLst>
                                        <p:tav tm="0">
                                          <p:val>
                                            <p:strVal val="#ppt_h"/>
                                          </p:val>
                                        </p:tav>
                                        <p:tav tm="100000">
                                          <p:val>
                                            <p:strVal val="#ppt_h"/>
                                          </p:val>
                                        </p:tav>
                                      </p:tavLst>
                                    </p:anim>
                                  </p:childTnLst>
                                </p:cTn>
                              </p:par>
                              <p:par>
                                <p:cTn id="17" presetID="19" presetClass="entr" presetSubtype="1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0" fill="hold"/>
                                        <p:tgtEl>
                                          <p:spTgt spid="6"/>
                                        </p:tgtEl>
                                        <p:attrNameLst>
                                          <p:attrName>ppt_w</p:attrName>
                                        </p:attrNameLst>
                                      </p:cBhvr>
                                      <p:tavLst>
                                        <p:tav tm="0" fmla="#ppt_w*sin(2.5*pi*$)">
                                          <p:val>
                                            <p:fltVal val="0"/>
                                          </p:val>
                                        </p:tav>
                                        <p:tav tm="100000">
                                          <p:val>
                                            <p:fltVal val="1"/>
                                          </p:val>
                                        </p:tav>
                                      </p:tavLst>
                                    </p:anim>
                                    <p:anim calcmode="lin" valueType="num">
                                      <p:cBhvr>
                                        <p:cTn id="20" dur="5000" fill="hold"/>
                                        <p:tgtEl>
                                          <p:spTgt spid="6"/>
                                        </p:tgtEl>
                                        <p:attrNameLst>
                                          <p:attrName>ppt_h</p:attrName>
                                        </p:attrNameLst>
                                      </p:cBhvr>
                                      <p:tavLst>
                                        <p:tav tm="0">
                                          <p:val>
                                            <p:strVal val="#ppt_h"/>
                                          </p:val>
                                        </p:tav>
                                        <p:tav tm="100000">
                                          <p:val>
                                            <p:strVal val="#ppt_h"/>
                                          </p:val>
                                        </p:tav>
                                      </p:tavLst>
                                    </p:anim>
                                  </p:childTnLst>
                                </p:cTn>
                              </p:par>
                              <p:par>
                                <p:cTn id="21" presetID="19" presetClass="entr" presetSubtype="1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0" fill="hold"/>
                                        <p:tgtEl>
                                          <p:spTgt spid="7"/>
                                        </p:tgtEl>
                                        <p:attrNameLst>
                                          <p:attrName>ppt_w</p:attrName>
                                        </p:attrNameLst>
                                      </p:cBhvr>
                                      <p:tavLst>
                                        <p:tav tm="0" fmla="#ppt_w*sin(2.5*pi*$)">
                                          <p:val>
                                            <p:fltVal val="0"/>
                                          </p:val>
                                        </p:tav>
                                        <p:tav tm="100000">
                                          <p:val>
                                            <p:fltVal val="1"/>
                                          </p:val>
                                        </p:tav>
                                      </p:tavLst>
                                    </p:anim>
                                    <p:anim calcmode="lin" valueType="num">
                                      <p:cBhvr>
                                        <p:cTn id="24" dur="5000" fill="hold"/>
                                        <p:tgtEl>
                                          <p:spTgt spid="7"/>
                                        </p:tgtEl>
                                        <p:attrNameLst>
                                          <p:attrName>ppt_h</p:attrName>
                                        </p:attrNameLst>
                                      </p:cBhvr>
                                      <p:tavLst>
                                        <p:tav tm="0">
                                          <p:val>
                                            <p:strVal val="#ppt_h"/>
                                          </p:val>
                                        </p:tav>
                                        <p:tav tm="100000">
                                          <p:val>
                                            <p:strVal val="#ppt_h"/>
                                          </p:val>
                                        </p:tav>
                                      </p:tavLst>
                                    </p:anim>
                                  </p:childTnLst>
                                </p:cTn>
                              </p:par>
                              <p:par>
                                <p:cTn id="25" presetID="19" presetClass="entr" presetSubtype="1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0" fill="hold"/>
                                        <p:tgtEl>
                                          <p:spTgt spid="8"/>
                                        </p:tgtEl>
                                        <p:attrNameLst>
                                          <p:attrName>ppt_w</p:attrName>
                                        </p:attrNameLst>
                                      </p:cBhvr>
                                      <p:tavLst>
                                        <p:tav tm="0" fmla="#ppt_w*sin(2.5*pi*$)">
                                          <p:val>
                                            <p:fltVal val="0"/>
                                          </p:val>
                                        </p:tav>
                                        <p:tav tm="100000">
                                          <p:val>
                                            <p:fltVal val="1"/>
                                          </p:val>
                                        </p:tav>
                                      </p:tavLst>
                                    </p:anim>
                                    <p:anim calcmode="lin" valueType="num">
                                      <p:cBhvr>
                                        <p:cTn id="28" dur="5000" fill="hold"/>
                                        <p:tgtEl>
                                          <p:spTgt spid="8"/>
                                        </p:tgtEl>
                                        <p:attrNameLst>
                                          <p:attrName>ppt_h</p:attrName>
                                        </p:attrNameLst>
                                      </p:cBhvr>
                                      <p:tavLst>
                                        <p:tav tm="0">
                                          <p:val>
                                            <p:strVal val="#ppt_h"/>
                                          </p:val>
                                        </p:tav>
                                        <p:tav tm="100000">
                                          <p:val>
                                            <p:strVal val="#ppt_h"/>
                                          </p:val>
                                        </p:tav>
                                      </p:tavLst>
                                    </p:anim>
                                  </p:childTnLst>
                                </p:cTn>
                              </p:par>
                              <p:par>
                                <p:cTn id="29" presetID="19" presetClass="entr" presetSubtype="10"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0" fill="hold"/>
                                        <p:tgtEl>
                                          <p:spTgt spid="9"/>
                                        </p:tgtEl>
                                        <p:attrNameLst>
                                          <p:attrName>ppt_w</p:attrName>
                                        </p:attrNameLst>
                                      </p:cBhvr>
                                      <p:tavLst>
                                        <p:tav tm="0" fmla="#ppt_w*sin(2.5*pi*$)">
                                          <p:val>
                                            <p:fltVal val="0"/>
                                          </p:val>
                                        </p:tav>
                                        <p:tav tm="100000">
                                          <p:val>
                                            <p:fltVal val="1"/>
                                          </p:val>
                                        </p:tav>
                                      </p:tavLst>
                                    </p:anim>
                                    <p:anim calcmode="lin" valueType="num">
                                      <p:cBhvr>
                                        <p:cTn id="32" dur="5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0226ef74-d9d9-4893-97c2-188a3ae569ec">CZPEF7TYN7US-359-4</_dlc_DocId>
    <_dlc_DocIdUrl xmlns="0226ef74-d9d9-4893-97c2-188a3ae569ec">
      <Url>http://sh.sisma.org.il/School/yesodid/mktswa3/geography/_layouts/DocIdRedir.aspx?ID=CZPEF7TYN7US-359-4</Url>
      <Description>CZPEF7TYN7US-359-4</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מסמך" ma:contentTypeID="0x0101009C33A557326F4341AA440EECF7619876" ma:contentTypeVersion="3" ma:contentTypeDescription="צור מסמך חדש." ma:contentTypeScope="" ma:versionID="9de2d175ef60f265713dbb9dcb435897">
  <xsd:schema xmlns:xsd="http://www.w3.org/2001/XMLSchema" xmlns:xs="http://www.w3.org/2001/XMLSchema" xmlns:p="http://schemas.microsoft.com/office/2006/metadata/properties" xmlns:ns1="http://schemas.microsoft.com/sharepoint/v3" xmlns:ns2="0226ef74-d9d9-4893-97c2-188a3ae569ec" targetNamespace="http://schemas.microsoft.com/office/2006/metadata/properties" ma:root="true" ma:fieldsID="04618f2d73f18da808daa1c1a9b271d3" ns1:_="" ns2:_="">
    <xsd:import namespace="http://schemas.microsoft.com/sharepoint/v3"/>
    <xsd:import namespace="0226ef74-d9d9-4893-97c2-188a3ae569ec"/>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מתזמן תאריך התחלה" ma:description="" ma:hidden="true" ma:internalName="PublishingStartDate">
      <xsd:simpleType>
        <xsd:restriction base="dms:Unknown"/>
      </xsd:simpleType>
    </xsd:element>
    <xsd:element name="PublishingExpirationDate" ma:index="9" nillable="true" ma:displayName="מתזמן תאריך סיום"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26ef74-d9d9-4893-97c2-188a3ae569ec" elementFormDefault="qualified">
    <xsd:import namespace="http://schemas.microsoft.com/office/2006/documentManagement/types"/>
    <xsd:import namespace="http://schemas.microsoft.com/office/infopath/2007/PartnerControls"/>
    <xsd:element name="_dlc_DocId" ma:index="10" nillable="true" ma:displayName="ערך של מזהה מסמך" ma:description="הערך של מזהה המסמך שהוקצה לפריט זה." ma:internalName="_dlc_DocId" ma:readOnly="true">
      <xsd:simpleType>
        <xsd:restriction base="dms:Text"/>
      </xsd:simpleType>
    </xsd:element>
    <xsd:element name="_dlc_DocIdUrl" ma:index="11" nillable="true" ma:displayName="מזהה מסמך" ma:description="קישור קבוע למסמך זה."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6BBC08-B7F6-4397-9858-47AEDEB621F4}">
  <ds:schemaRefs>
    <ds:schemaRef ds:uri="http://schemas.microsoft.com/sharepoint/v3/contenttype/forms"/>
  </ds:schemaRefs>
</ds:datastoreItem>
</file>

<file path=customXml/itemProps2.xml><?xml version="1.0" encoding="utf-8"?>
<ds:datastoreItem xmlns:ds="http://schemas.openxmlformats.org/officeDocument/2006/customXml" ds:itemID="{E59AB62C-76D7-4A5E-B234-50A59617D23D}">
  <ds:schemaRefs>
    <ds:schemaRef ds:uri="http://purl.org/dc/dcmitype/"/>
    <ds:schemaRef ds:uri="http://schemas.microsoft.com/office/2006/metadata/properties"/>
    <ds:schemaRef ds:uri="http://www.w3.org/XML/1998/namespace"/>
    <ds:schemaRef ds:uri="http://schemas.microsoft.com/office/infopath/2007/PartnerControls"/>
    <ds:schemaRef ds:uri="http://purl.org/dc/terms/"/>
    <ds:schemaRef ds:uri="0226ef74-d9d9-4893-97c2-188a3ae569ec"/>
    <ds:schemaRef ds:uri="http://schemas.microsoft.com/office/2006/documentManagement/types"/>
    <ds:schemaRef ds:uri="http://purl.org/dc/elements/1.1/"/>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D5DDDFDA-A29C-4C58-BCB6-9E7A178522CF}">
  <ds:schemaRefs>
    <ds:schemaRef ds:uri="http://schemas.microsoft.com/sharepoint/events"/>
  </ds:schemaRefs>
</ds:datastoreItem>
</file>

<file path=customXml/itemProps4.xml><?xml version="1.0" encoding="utf-8"?>
<ds:datastoreItem xmlns:ds="http://schemas.openxmlformats.org/officeDocument/2006/customXml" ds:itemID="{CE85E743-4B54-43A3-9D3D-148060A575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226ef74-d9d9-4893-97c2-188a3ae56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TotalTime>
  <Words>1070</Words>
  <Application>Microsoft Office PowerPoint</Application>
  <PresentationFormat>‫הצגה על המסך (4:3)</PresentationFormat>
  <Paragraphs>63</Paragraphs>
  <Slides>8</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8</vt:i4>
      </vt:variant>
    </vt:vector>
  </HeadingPairs>
  <TitlesOfParts>
    <vt:vector size="11" baseType="lpstr">
      <vt:lpstr>Arial</vt:lpstr>
      <vt:lpstr>Calibri</vt:lpstr>
      <vt:lpstr>ערכת נושא Office</vt:lpstr>
      <vt:lpstr> الجليل الأعلى – منطقة جبلية مرتفعة </vt:lpstr>
      <vt:lpstr>الجليل الأسفل – أرض جبلية وسهول </vt:lpstr>
      <vt:lpstr>السهول– محاور التنقل وشرايين الحياة </vt:lpstr>
      <vt:lpstr>الجولان – أرض البازلت </vt:lpstr>
      <vt:lpstr>جبل الشيخ – الأعلى بين الجبال </vt:lpstr>
      <vt:lpstr>السهل الساحلي الشمالي –  منطقة ضيقة ومقسومة </vt:lpstr>
      <vt:lpstr>מצגת של PowerPoint‏</vt:lpstr>
      <vt:lpstr>الكرمل والجلبوع – كتل جبلية شاهقة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الجليل الأعلى – منطقة جبلية مرتفعة</dc:title>
  <dc:creator>teacher</dc:creator>
  <cp:lastModifiedBy>saleam amour</cp:lastModifiedBy>
  <cp:revision>11</cp:revision>
  <dcterms:created xsi:type="dcterms:W3CDTF">2011-11-30T11:41:42Z</dcterms:created>
  <dcterms:modified xsi:type="dcterms:W3CDTF">2020-03-31T07:49:49Z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0x0101009C33A557326F4341AA440EECF7619876</vt:lpwstr>
  </property>
  <property fmtid="{D5CDD505-2E9C-101B-9397-08002B2CF9AE}" pid="3" name="_dlc_DocIdItemGuid">
    <vt:lpwstr>3fb58533-16a0-48f5-9772-ee055b746c9e</vt:lpwstr>
  </property>
</Properties>
</file>