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2531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6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035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8048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0103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5493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6479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374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401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956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92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8681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76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4104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109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608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1FEC5-EFE1-4F03-BE33-EFD21874AA27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8FD5521-76BD-4515-8F8E-11DABDEC2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274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0838FC6-CA96-4C9D-B441-1F6F99949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581" y="1180291"/>
            <a:ext cx="8915399" cy="947057"/>
          </a:xfrm>
        </p:spPr>
        <p:txBody>
          <a:bodyPr/>
          <a:lstStyle/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לְדָנָה אֲחוֹת _______</a:t>
            </a:r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E46AC2C8-339F-4849-A6C1-8766E49F08EC}"/>
              </a:ext>
            </a:extLst>
          </p:cNvPr>
          <p:cNvSpPr txBox="1">
            <a:spLocks/>
          </p:cNvSpPr>
          <p:nvPr/>
        </p:nvSpPr>
        <p:spPr>
          <a:xfrm>
            <a:off x="5389819" y="2254174"/>
            <a:ext cx="6436224" cy="9470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לְנעמה אָחוֹת       _______</a:t>
            </a:r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id="{CA5B3FE1-C7E8-41EC-969F-D42EEC54561A}"/>
              </a:ext>
            </a:extLst>
          </p:cNvPr>
          <p:cNvSpPr txBox="1">
            <a:spLocks/>
          </p:cNvSpPr>
          <p:nvPr/>
        </p:nvSpPr>
        <p:spPr>
          <a:xfrm>
            <a:off x="5352756" y="3354975"/>
            <a:ext cx="6436224" cy="947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לְעֹמֶר אָח ______</a:t>
            </a: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3BA0F244-C20F-4514-B70F-20A9EC75CA7E}"/>
              </a:ext>
            </a:extLst>
          </p:cNvPr>
          <p:cNvSpPr txBox="1">
            <a:spLocks/>
          </p:cNvSpPr>
          <p:nvPr/>
        </p:nvSpPr>
        <p:spPr>
          <a:xfrm>
            <a:off x="5352756" y="4582602"/>
            <a:ext cx="6436224" cy="947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לְנָדָב אָח ______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46A775C4-1BF1-4BAB-8BA8-29716AF68904}"/>
              </a:ext>
            </a:extLst>
          </p:cNvPr>
          <p:cNvSpPr/>
          <p:nvPr/>
        </p:nvSpPr>
        <p:spPr>
          <a:xfrm>
            <a:off x="7022034" y="196700"/>
            <a:ext cx="34387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אֶחָד (</a:t>
            </a:r>
            <a:r>
              <a:rPr lang="ar-SA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للمذكر)</a:t>
            </a:r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040837FC-870E-42E1-B42E-D7A7AFAD5556}"/>
              </a:ext>
            </a:extLst>
          </p:cNvPr>
          <p:cNvSpPr/>
          <p:nvPr/>
        </p:nvSpPr>
        <p:spPr>
          <a:xfrm>
            <a:off x="1275216" y="184837"/>
            <a:ext cx="589715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אַחַת </a:t>
            </a:r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raditional Arabic" panose="02020603050405020304" pitchFamily="18" charset="-78"/>
                <a:cs typeface="David" panose="020E0502060401010101" pitchFamily="34" charset="-79"/>
              </a:rPr>
              <a:t>(</a:t>
            </a:r>
            <a:r>
              <a:rPr lang="ar-SA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للمؤنث</a:t>
            </a:r>
            <a:r>
              <a:rPr lang="ar-SA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</a:rPr>
              <a:t>)</a:t>
            </a:r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</p:txBody>
      </p:sp>
      <p:sp>
        <p:nvSpPr>
          <p:cNvPr id="11" name="מלבן: פינות מעוגלות 10">
            <a:extLst>
              <a:ext uri="{FF2B5EF4-FFF2-40B4-BE49-F238E27FC236}">
                <a16:creationId xmlns:a16="http://schemas.microsoft.com/office/drawing/2014/main" id="{AA946FB1-A735-4F67-B81F-8F497972393C}"/>
              </a:ext>
            </a:extLst>
          </p:cNvPr>
          <p:cNvSpPr/>
          <p:nvPr/>
        </p:nvSpPr>
        <p:spPr>
          <a:xfrm>
            <a:off x="7172375" y="1063212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אַחַת</a:t>
            </a:r>
          </a:p>
        </p:txBody>
      </p: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2B7B77E8-F445-47FE-9382-E0CF5EB78991}"/>
              </a:ext>
            </a:extLst>
          </p:cNvPr>
          <p:cNvSpPr/>
          <p:nvPr/>
        </p:nvSpPr>
        <p:spPr>
          <a:xfrm>
            <a:off x="6498492" y="2098128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אַחַת</a:t>
            </a:r>
          </a:p>
        </p:txBody>
      </p:sp>
      <p:sp>
        <p:nvSpPr>
          <p:cNvPr id="13" name="מלבן: פינות מעוגלות 12">
            <a:extLst>
              <a:ext uri="{FF2B5EF4-FFF2-40B4-BE49-F238E27FC236}">
                <a16:creationId xmlns:a16="http://schemas.microsoft.com/office/drawing/2014/main" id="{9F298406-6E85-406D-8BCB-B3F14CD9A8D8}"/>
              </a:ext>
            </a:extLst>
          </p:cNvPr>
          <p:cNvSpPr/>
          <p:nvPr/>
        </p:nvSpPr>
        <p:spPr>
          <a:xfrm>
            <a:off x="7525056" y="3238075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אֶחָד</a:t>
            </a:r>
          </a:p>
        </p:txBody>
      </p:sp>
      <p:sp>
        <p:nvSpPr>
          <p:cNvPr id="14" name="מלבן: פינות מעוגלות 13">
            <a:extLst>
              <a:ext uri="{FF2B5EF4-FFF2-40B4-BE49-F238E27FC236}">
                <a16:creationId xmlns:a16="http://schemas.microsoft.com/office/drawing/2014/main" id="{21421526-B067-4E21-A398-02EF904DFFBB}"/>
              </a:ext>
            </a:extLst>
          </p:cNvPr>
          <p:cNvSpPr/>
          <p:nvPr/>
        </p:nvSpPr>
        <p:spPr>
          <a:xfrm>
            <a:off x="7543587" y="4465702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אֶחָד</a:t>
            </a:r>
          </a:p>
        </p:txBody>
      </p:sp>
      <p:pic>
        <p:nvPicPr>
          <p:cNvPr id="17" name="Picture 4">
            <a:extLst>
              <a:ext uri="{FF2B5EF4-FFF2-40B4-BE49-F238E27FC236}">
                <a16:creationId xmlns:a16="http://schemas.microsoft.com/office/drawing/2014/main" id="{DCD5A16C-59E3-4BE5-96F8-7DEF04C893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8" r="1639" b="6134"/>
          <a:stretch/>
        </p:blipFill>
        <p:spPr bwMode="auto">
          <a:xfrm>
            <a:off x="209659" y="1130580"/>
            <a:ext cx="6148937" cy="5727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77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41"/>
    </mc:Choice>
    <mc:Fallback xmlns="">
      <p:transition spd="slow" advTm="150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0838FC6-CA96-4C9D-B441-1F6F99949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4279" y="1895702"/>
            <a:ext cx="8915399" cy="947057"/>
          </a:xfrm>
        </p:spPr>
        <p:txBody>
          <a:bodyPr>
            <a:normAutofit fontScale="90000"/>
          </a:bodyPr>
          <a:lstStyle/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לְדָנָה _______ אֲחִים</a:t>
            </a:r>
            <a:b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1">
            <a:extLst>
              <a:ext uri="{FF2B5EF4-FFF2-40B4-BE49-F238E27FC236}">
                <a16:creationId xmlns:a16="http://schemas.microsoft.com/office/drawing/2014/main" id="{E46AC2C8-339F-4849-A6C1-8766E49F08EC}"/>
              </a:ext>
            </a:extLst>
          </p:cNvPr>
          <p:cNvSpPr txBox="1">
            <a:spLocks/>
          </p:cNvSpPr>
          <p:nvPr/>
        </p:nvSpPr>
        <p:spPr>
          <a:xfrm>
            <a:off x="5623495" y="2252984"/>
            <a:ext cx="6436224" cy="947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לְדנעמה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_______ אָחִים</a:t>
            </a:r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id="{CA5B3FE1-C7E8-41EC-969F-D42EEC54561A}"/>
              </a:ext>
            </a:extLst>
          </p:cNvPr>
          <p:cNvSpPr txBox="1">
            <a:spLocks/>
          </p:cNvSpPr>
          <p:nvPr/>
        </p:nvSpPr>
        <p:spPr>
          <a:xfrm>
            <a:off x="5623495" y="3429000"/>
            <a:ext cx="6436224" cy="947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לְעֹמֶר _______ אֲחָיוֹת</a:t>
            </a: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3BA0F244-C20F-4514-B70F-20A9EC75CA7E}"/>
              </a:ext>
            </a:extLst>
          </p:cNvPr>
          <p:cNvSpPr txBox="1">
            <a:spLocks/>
          </p:cNvSpPr>
          <p:nvPr/>
        </p:nvSpPr>
        <p:spPr>
          <a:xfrm>
            <a:off x="5413138" y="4579909"/>
            <a:ext cx="6436224" cy="947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לְנָדָב _______ אֲחָיוֹת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12C13280-A2B8-49A2-BA0D-0CA1A846C335}"/>
              </a:ext>
            </a:extLst>
          </p:cNvPr>
          <p:cNvSpPr/>
          <p:nvPr/>
        </p:nvSpPr>
        <p:spPr>
          <a:xfrm>
            <a:off x="7631910" y="184837"/>
            <a:ext cx="3284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שְׁנֵי (</a:t>
            </a:r>
            <a:r>
              <a:rPr lang="ar-SA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للمذكر)</a:t>
            </a:r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2BA08B2-2A52-44EF-B2B2-75B60F90ABC6}"/>
              </a:ext>
            </a:extLst>
          </p:cNvPr>
          <p:cNvSpPr/>
          <p:nvPr/>
        </p:nvSpPr>
        <p:spPr>
          <a:xfrm>
            <a:off x="3566195" y="172974"/>
            <a:ext cx="33794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שְׁתֵי </a:t>
            </a:r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raditional Arabic" panose="02020603050405020304" pitchFamily="18" charset="-78"/>
                <a:cs typeface="David" panose="020E0502060401010101" pitchFamily="34" charset="-79"/>
              </a:rPr>
              <a:t>(</a:t>
            </a:r>
            <a:r>
              <a:rPr lang="ar-SA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للمؤنث</a:t>
            </a:r>
            <a:r>
              <a:rPr lang="ar-SA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David" panose="020E0502060401010101" pitchFamily="34" charset="-79"/>
              </a:rPr>
              <a:t>)</a:t>
            </a:r>
            <a:endParaRPr lang="he-I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42EC907E-6F7F-4F63-9EC4-3B76017303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8" r="1639" b="6134"/>
          <a:stretch/>
        </p:blipFill>
        <p:spPr bwMode="auto">
          <a:xfrm>
            <a:off x="89363" y="1127182"/>
            <a:ext cx="5867300" cy="4603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2C560C4B-57DF-4364-99D8-7C5A1C4A43FD}"/>
              </a:ext>
            </a:extLst>
          </p:cNvPr>
          <p:cNvSpPr/>
          <p:nvPr/>
        </p:nvSpPr>
        <p:spPr>
          <a:xfrm>
            <a:off x="8631250" y="1055160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שְׁנֵי</a:t>
            </a:r>
          </a:p>
        </p:txBody>
      </p: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30E79B54-5E31-490A-B7E5-87FDD428F2C6}"/>
              </a:ext>
            </a:extLst>
          </p:cNvPr>
          <p:cNvSpPr/>
          <p:nvPr/>
        </p:nvSpPr>
        <p:spPr>
          <a:xfrm>
            <a:off x="7957367" y="2162021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שְׁנֵי</a:t>
            </a:r>
          </a:p>
        </p:txBody>
      </p:sp>
      <p:sp>
        <p:nvSpPr>
          <p:cNvPr id="13" name="מלבן: פינות מעוגלות 12">
            <a:extLst>
              <a:ext uri="{FF2B5EF4-FFF2-40B4-BE49-F238E27FC236}">
                <a16:creationId xmlns:a16="http://schemas.microsoft.com/office/drawing/2014/main" id="{8B549E60-8759-40DC-8B05-2AB1B72D0292}"/>
              </a:ext>
            </a:extLst>
          </p:cNvPr>
          <p:cNvSpPr/>
          <p:nvPr/>
        </p:nvSpPr>
        <p:spPr>
          <a:xfrm>
            <a:off x="8600464" y="3317294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שְׁתֵי</a:t>
            </a:r>
          </a:p>
        </p:txBody>
      </p:sp>
      <p:sp>
        <p:nvSpPr>
          <p:cNvPr id="14" name="מלבן: פינות מעוגלות 13">
            <a:extLst>
              <a:ext uri="{FF2B5EF4-FFF2-40B4-BE49-F238E27FC236}">
                <a16:creationId xmlns:a16="http://schemas.microsoft.com/office/drawing/2014/main" id="{202F3ACE-F242-4A09-81D3-32F6652EA588}"/>
              </a:ext>
            </a:extLst>
          </p:cNvPr>
          <p:cNvSpPr/>
          <p:nvPr/>
        </p:nvSpPr>
        <p:spPr>
          <a:xfrm>
            <a:off x="8600463" y="4487763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שְׁתֵי</a:t>
            </a: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D1FD4EBC-9384-4248-B461-DB89E3F63F2F}"/>
              </a:ext>
            </a:extLst>
          </p:cNvPr>
          <p:cNvSpPr txBox="1">
            <a:spLocks/>
          </p:cNvSpPr>
          <p:nvPr/>
        </p:nvSpPr>
        <p:spPr>
          <a:xfrm>
            <a:off x="407963" y="5847547"/>
            <a:ext cx="11571715" cy="947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לְמִרְים ולְרָמִי _______ בָּנוֹת וּ____ בָּנִים</a:t>
            </a:r>
          </a:p>
        </p:txBody>
      </p:sp>
      <p:sp>
        <p:nvSpPr>
          <p:cNvPr id="16" name="מלבן: פינות מעוגלות 15">
            <a:extLst>
              <a:ext uri="{FF2B5EF4-FFF2-40B4-BE49-F238E27FC236}">
                <a16:creationId xmlns:a16="http://schemas.microsoft.com/office/drawing/2014/main" id="{F7C31BAF-E74C-4155-B5DF-E38C95C8C69A}"/>
              </a:ext>
            </a:extLst>
          </p:cNvPr>
          <p:cNvSpPr/>
          <p:nvPr/>
        </p:nvSpPr>
        <p:spPr>
          <a:xfrm>
            <a:off x="3023013" y="5730818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שְׁנֵי</a:t>
            </a:r>
          </a:p>
        </p:txBody>
      </p:sp>
      <p:sp>
        <p:nvSpPr>
          <p:cNvPr id="17" name="מלבן: פינות מעוגלות 16">
            <a:extLst>
              <a:ext uri="{FF2B5EF4-FFF2-40B4-BE49-F238E27FC236}">
                <a16:creationId xmlns:a16="http://schemas.microsoft.com/office/drawing/2014/main" id="{3BB201A8-B21B-4DC9-ACAD-DF2B55139EF1}"/>
              </a:ext>
            </a:extLst>
          </p:cNvPr>
          <p:cNvSpPr/>
          <p:nvPr/>
        </p:nvSpPr>
        <p:spPr>
          <a:xfrm>
            <a:off x="6489896" y="5731496"/>
            <a:ext cx="1347765" cy="772884"/>
          </a:xfrm>
          <a:prstGeom prst="roundRect">
            <a:avLst/>
          </a:prstGeom>
          <a:ln w="730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5000" b="1" dirty="0">
                <a:ln w="3175">
                  <a:solidFill>
                    <a:schemeClr val="tx1"/>
                  </a:solidFill>
                </a:ln>
                <a:latin typeface="David" panose="020E0502060401010101" pitchFamily="34" charset="-79"/>
                <a:cs typeface="David" panose="020E0502060401010101" pitchFamily="34" charset="-79"/>
              </a:rPr>
              <a:t>שְׁתֵי</a:t>
            </a:r>
          </a:p>
        </p:txBody>
      </p:sp>
    </p:spTree>
    <p:extLst>
      <p:ext uri="{BB962C8B-B14F-4D97-AF65-F5344CB8AC3E}">
        <p14:creationId xmlns:p14="http://schemas.microsoft.com/office/powerpoint/2010/main" val="54544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3" grpId="0" animBg="1"/>
      <p:bldP spid="14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DBD8C545-573F-4F5F-B9DC-8D766E58D3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34" r="2524" b="11160"/>
          <a:stretch/>
        </p:blipFill>
        <p:spPr bwMode="auto">
          <a:xfrm>
            <a:off x="703383" y="988255"/>
            <a:ext cx="11043140" cy="4881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>
            <a:extLst>
              <a:ext uri="{FF2B5EF4-FFF2-40B4-BE49-F238E27FC236}">
                <a16:creationId xmlns:a16="http://schemas.microsoft.com/office/drawing/2014/main" id="{186D0BE1-0AC1-433D-B652-188B7550B4DE}"/>
              </a:ext>
            </a:extLst>
          </p:cNvPr>
          <p:cNvSpPr/>
          <p:nvPr/>
        </p:nvSpPr>
        <p:spPr>
          <a:xfrm>
            <a:off x="703383" y="3189849"/>
            <a:ext cx="9324535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عائلة </a:t>
            </a:r>
            <a:r>
              <a:rPr lang="he-IL" sz="3500" b="1" dirty="0">
                <a:latin typeface="David" panose="020E0502060401010101" pitchFamily="34" charset="-79"/>
                <a:cs typeface="David" panose="020E0502060401010101" pitchFamily="34" charset="-79"/>
              </a:rPr>
              <a:t>דָנָה</a:t>
            </a:r>
            <a:r>
              <a:rPr lang="ar-SA" sz="3500" b="1" dirty="0">
                <a:latin typeface="David" panose="020E0502060401010101" pitchFamily="34" charset="-79"/>
                <a:cs typeface="David" panose="020E0502060401010101" pitchFamily="34" charset="-79"/>
              </a:rPr>
              <a:t>    </a:t>
            </a:r>
            <a:r>
              <a:rPr lang="ar-SA" sz="3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يوجد    أربعة    أولاد –    2    بنات و 2  أبناء</a:t>
            </a:r>
            <a:endParaRPr lang="he-IL" sz="3500" b="1" dirty="0">
              <a:latin typeface="Traditional Arabic" panose="02020603050405020304" pitchFamily="18" charset="-78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588E7783-B739-413C-876C-7E073B2782AE}"/>
              </a:ext>
            </a:extLst>
          </p:cNvPr>
          <p:cNvSpPr/>
          <p:nvPr/>
        </p:nvSpPr>
        <p:spPr>
          <a:xfrm>
            <a:off x="869851" y="4326988"/>
            <a:ext cx="9324535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عائلة </a:t>
            </a:r>
            <a:r>
              <a:rPr lang="he-IL" sz="3500" b="1" dirty="0">
                <a:latin typeface="David" panose="020E0502060401010101" pitchFamily="34" charset="-79"/>
                <a:cs typeface="David" panose="020E0502060401010101" pitchFamily="34" charset="-79"/>
              </a:rPr>
              <a:t>דָנָה</a:t>
            </a:r>
            <a:r>
              <a:rPr lang="ar-SA" sz="3500" b="1" dirty="0">
                <a:latin typeface="David" panose="020E0502060401010101" pitchFamily="34" charset="-79"/>
                <a:cs typeface="David" panose="020E0502060401010101" pitchFamily="34" charset="-79"/>
              </a:rPr>
              <a:t>    </a:t>
            </a:r>
            <a:r>
              <a:rPr lang="ar-SA" sz="3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يوجد    أربعة    أخوة –    2    أخوات و 2  أخوة</a:t>
            </a:r>
            <a:endParaRPr lang="he-IL" sz="3500" b="1" dirty="0">
              <a:latin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408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C9E6B05-9D67-4FBD-A337-1921A90097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5" t="4131" r="3233" b="5921"/>
          <a:stretch/>
        </p:blipFill>
        <p:spPr bwMode="auto">
          <a:xfrm>
            <a:off x="4009292" y="1294228"/>
            <a:ext cx="8182708" cy="556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55EEA6A9-759E-4815-895D-4D0F3BAAC1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8" t="30942" r="6599" b="8536"/>
          <a:stretch/>
        </p:blipFill>
        <p:spPr bwMode="auto">
          <a:xfrm>
            <a:off x="-1" y="0"/>
            <a:ext cx="5613009" cy="296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מחבר ישר 3">
            <a:extLst>
              <a:ext uri="{FF2B5EF4-FFF2-40B4-BE49-F238E27FC236}">
                <a16:creationId xmlns:a16="http://schemas.microsoft.com/office/drawing/2014/main" id="{CA2B12F5-162C-4F1D-9AC0-B1D6DDAE10E0}"/>
              </a:ext>
            </a:extLst>
          </p:cNvPr>
          <p:cNvCxnSpPr>
            <a:cxnSpLocks/>
          </p:cNvCxnSpPr>
          <p:nvPr/>
        </p:nvCxnSpPr>
        <p:spPr>
          <a:xfrm flipH="1">
            <a:off x="5978770" y="2799471"/>
            <a:ext cx="801858" cy="0"/>
          </a:xfrm>
          <a:prstGeom prst="line">
            <a:avLst/>
          </a:prstGeom>
          <a:ln w="476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FC984E0A-8561-4307-979C-C09F430E8588}"/>
              </a:ext>
            </a:extLst>
          </p:cNvPr>
          <p:cNvCxnSpPr>
            <a:cxnSpLocks/>
          </p:cNvCxnSpPr>
          <p:nvPr/>
        </p:nvCxnSpPr>
        <p:spPr>
          <a:xfrm flipH="1">
            <a:off x="6918961" y="2783059"/>
            <a:ext cx="801858" cy="0"/>
          </a:xfrm>
          <a:prstGeom prst="line">
            <a:avLst/>
          </a:prstGeom>
          <a:ln w="476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id="{9B04D475-513E-4B0B-91A1-321C3E55413B}"/>
              </a:ext>
            </a:extLst>
          </p:cNvPr>
          <p:cNvCxnSpPr>
            <a:cxnSpLocks/>
          </p:cNvCxnSpPr>
          <p:nvPr/>
        </p:nvCxnSpPr>
        <p:spPr>
          <a:xfrm flipH="1" flipV="1">
            <a:off x="7891974" y="2783059"/>
            <a:ext cx="656493" cy="16412"/>
          </a:xfrm>
          <a:prstGeom prst="line">
            <a:avLst/>
          </a:prstGeom>
          <a:ln w="476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id="{F3AB184F-6DFB-4B19-B888-F93CA8E06DC8}"/>
              </a:ext>
            </a:extLst>
          </p:cNvPr>
          <p:cNvCxnSpPr>
            <a:cxnSpLocks/>
          </p:cNvCxnSpPr>
          <p:nvPr/>
        </p:nvCxnSpPr>
        <p:spPr>
          <a:xfrm flipH="1" flipV="1">
            <a:off x="8719622" y="2799471"/>
            <a:ext cx="656493" cy="16412"/>
          </a:xfrm>
          <a:prstGeom prst="line">
            <a:avLst/>
          </a:prstGeom>
          <a:ln w="476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מלבן 8">
            <a:extLst>
              <a:ext uri="{FF2B5EF4-FFF2-40B4-BE49-F238E27FC236}">
                <a16:creationId xmlns:a16="http://schemas.microsoft.com/office/drawing/2014/main" id="{EA83086B-169F-41A9-99EF-9B9638FB4F43}"/>
              </a:ext>
            </a:extLst>
          </p:cNvPr>
          <p:cNvSpPr/>
          <p:nvPr/>
        </p:nvSpPr>
        <p:spPr>
          <a:xfrm>
            <a:off x="5922498" y="1683435"/>
            <a:ext cx="5805268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أكملوا الكلمات:       أخ    أخت   إخوة    أخوات</a:t>
            </a:r>
            <a:endParaRPr lang="he-IL" sz="3000" b="1" dirty="0">
              <a:latin typeface="Traditional Arabic" panose="02020603050405020304" pitchFamily="18" charset="-78"/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FD42F8C7-1707-4D79-9C4D-3F710C8776F0}"/>
              </a:ext>
            </a:extLst>
          </p:cNvPr>
          <p:cNvSpPr/>
          <p:nvPr/>
        </p:nvSpPr>
        <p:spPr>
          <a:xfrm>
            <a:off x="7891974" y="767863"/>
            <a:ext cx="4030394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انظروا في الصورة في الصفحة السابقة</a:t>
            </a:r>
            <a:endParaRPr lang="he-IL" sz="3000" b="1" dirty="0">
              <a:latin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9649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58A80926-CF5C-42A2-A9D6-DFF87C21DC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89" t="4924" r="6626" b="5560"/>
          <a:stretch/>
        </p:blipFill>
        <p:spPr bwMode="auto">
          <a:xfrm>
            <a:off x="5162843" y="1631853"/>
            <a:ext cx="7029158" cy="522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5B9BE7CD-EECC-4544-A33A-4A45DAACE0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8" t="30942" r="6599" b="8536"/>
          <a:stretch/>
        </p:blipFill>
        <p:spPr bwMode="auto">
          <a:xfrm>
            <a:off x="0" y="0"/>
            <a:ext cx="5613009" cy="4107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>
            <a:extLst>
              <a:ext uri="{FF2B5EF4-FFF2-40B4-BE49-F238E27FC236}">
                <a16:creationId xmlns:a16="http://schemas.microsoft.com/office/drawing/2014/main" id="{4D3F4064-C704-47D0-81CE-FD2900F40C56}"/>
              </a:ext>
            </a:extLst>
          </p:cNvPr>
          <p:cNvSpPr/>
          <p:nvPr/>
        </p:nvSpPr>
        <p:spPr>
          <a:xfrm>
            <a:off x="6222609" y="1134795"/>
            <a:ext cx="5805268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أكملوا الكلمات:   أبناء   بنات  </a:t>
            </a:r>
            <a:r>
              <a:rPr lang="ar-SA" sz="3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إبن</a:t>
            </a:r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ar-SA" sz="3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إبنة</a:t>
            </a:r>
            <a:endParaRPr lang="he-IL" sz="3000" b="1" dirty="0">
              <a:latin typeface="Traditional Arabic" panose="02020603050405020304" pitchFamily="18" charset="-78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C310CE91-2F96-49CC-ADC7-213C9F7940E4}"/>
              </a:ext>
            </a:extLst>
          </p:cNvPr>
          <p:cNvSpPr/>
          <p:nvPr/>
        </p:nvSpPr>
        <p:spPr>
          <a:xfrm>
            <a:off x="7420708" y="4945965"/>
            <a:ext cx="1256714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الثانية</a:t>
            </a:r>
            <a:endParaRPr lang="he-IL" sz="3000" b="1" dirty="0">
              <a:latin typeface="Traditional Arabic" panose="02020603050405020304" pitchFamily="18" charset="-78"/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0901D00E-E798-404C-A3E4-12C01833C790}"/>
              </a:ext>
            </a:extLst>
          </p:cNvPr>
          <p:cNvSpPr/>
          <p:nvPr/>
        </p:nvSpPr>
        <p:spPr>
          <a:xfrm>
            <a:off x="7094807" y="5808783"/>
            <a:ext cx="1256714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الثالثة</a:t>
            </a:r>
            <a:endParaRPr lang="he-IL" sz="3000" b="1" dirty="0">
              <a:latin typeface="Traditional Arabic" panose="02020603050405020304" pitchFamily="18" charset="-78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B0E0CA7B-D247-421C-8CD5-0C5BFEE3958B}"/>
              </a:ext>
            </a:extLst>
          </p:cNvPr>
          <p:cNvSpPr/>
          <p:nvPr/>
        </p:nvSpPr>
        <p:spPr>
          <a:xfrm>
            <a:off x="7392572" y="3106029"/>
            <a:ext cx="1256714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الأكبر</a:t>
            </a:r>
            <a:endParaRPr lang="he-IL" sz="3000" b="1" dirty="0">
              <a:latin typeface="Traditional Arabic" panose="02020603050405020304" pitchFamily="18" charset="-78"/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160EFE3A-4AFC-4D90-A06F-84BFAB257C19}"/>
              </a:ext>
            </a:extLst>
          </p:cNvPr>
          <p:cNvSpPr/>
          <p:nvPr/>
        </p:nvSpPr>
        <p:spPr>
          <a:xfrm>
            <a:off x="7280031" y="3965916"/>
            <a:ext cx="1256714" cy="73152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الأصغر</a:t>
            </a:r>
            <a:endParaRPr lang="he-IL" sz="3000" b="1" dirty="0">
              <a:latin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4719518"/>
      </p:ext>
    </p:extLst>
  </p:cSld>
  <p:clrMapOvr>
    <a:masterClrMapping/>
  </p:clrMapOvr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904</TotalTime>
  <Words>106</Words>
  <Application>Microsoft Office PowerPoint</Application>
  <PresentationFormat>מסך רחב</PresentationFormat>
  <Paragraphs>32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David</vt:lpstr>
      <vt:lpstr>Traditional Arabic</vt:lpstr>
      <vt:lpstr>Wingdings 3</vt:lpstr>
      <vt:lpstr>עשן מתפתל</vt:lpstr>
      <vt:lpstr>לְדָנָה אֲחוֹת _______</vt:lpstr>
      <vt:lpstr>לְדָנָה _______ אֲחִים 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לְדָנָה _______ אֲחָיוֹת</dc:title>
  <dc:creator>USER</dc:creator>
  <cp:lastModifiedBy>USER</cp:lastModifiedBy>
  <cp:revision>19</cp:revision>
  <dcterms:created xsi:type="dcterms:W3CDTF">2021-01-17T15:28:36Z</dcterms:created>
  <dcterms:modified xsi:type="dcterms:W3CDTF">2021-01-18T14:19:15Z</dcterms:modified>
</cp:coreProperties>
</file>