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0" r:id="rId6"/>
    <p:sldId id="262" r:id="rId7"/>
    <p:sldId id="261" r:id="rId8"/>
    <p:sldId id="263" r:id="rId9"/>
    <p:sldId id="259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94A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5" autoAdjust="0"/>
    <p:restoredTop sz="94638" autoAdjust="0"/>
  </p:normalViewPr>
  <p:slideViewPr>
    <p:cSldViewPr>
      <p:cViewPr>
        <p:scale>
          <a:sx n="75" d="100"/>
          <a:sy n="75" d="100"/>
        </p:scale>
        <p:origin x="-156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7565A2-5584-47C4-AD8D-F7A059BA012F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B3745B-6639-4725-9289-75EBD91A871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10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3745B-6639-4725-9289-75EBD91A871F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3745B-6639-4725-9289-75EBD91A871F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C3E120-E8EC-403F-B334-B13CD8F5073B}" type="datetimeFigureOut">
              <a:rPr lang="he-IL" smtClean="0"/>
              <a:pPr/>
              <a:t>י"ב/שבט/תשע"ג</a:t>
            </a:fld>
            <a:endParaRPr lang="he-I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662BE-6285-49B5-A003-551ECF00AC2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7" name="Picture 3" descr="C:\Documents and Settings\pc\Desktop\++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1028" name="Picture 4" descr="C:\Documents and Settings\pc\Desktop\%20_1_~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714620"/>
            <a:ext cx="2486025" cy="7905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86116" y="2000240"/>
            <a:ext cx="2571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92D050"/>
                </a:solidFill>
                <a:latin typeface="Guttman Haim-Condensed" pitchFamily="2" charset="-79"/>
              </a:rPr>
              <a:t>ترتيب وتنفيذ</a:t>
            </a:r>
            <a:endParaRPr lang="he-IL" sz="2800" b="1" dirty="0">
              <a:solidFill>
                <a:srgbClr val="92D050"/>
              </a:solidFill>
              <a:latin typeface="Guttman Haim-Condensed" pitchFamily="2" charset="-79"/>
              <a:cs typeface="Guttman Haim-Condense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/>
              <a:t>حل التمارين التالية:</a:t>
            </a:r>
            <a:endParaRPr lang="he-I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sz="2400" dirty="0" smtClean="0"/>
              <a:t>9+7</a:t>
            </a:r>
            <a:r>
              <a:rPr lang="ar-SA" sz="2400" dirty="0" smtClean="0"/>
              <a:t>3×</a:t>
            </a:r>
            <a:r>
              <a:rPr lang="en-US" sz="2400" dirty="0" smtClean="0"/>
              <a:t>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8</a:t>
            </a:r>
            <a:r>
              <a:rPr lang="ar-SA" sz="2400" dirty="0" smtClean="0"/>
              <a:t>3+3×</a:t>
            </a:r>
            <a:r>
              <a:rPr lang="en-US" sz="2400" dirty="0" smtClean="0"/>
              <a:t>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5</a:t>
            </a:r>
            <a:r>
              <a:rPr lang="ar-SA" sz="2400" dirty="0" smtClean="0"/>
              <a:t>2- 14)×</a:t>
            </a:r>
            <a:r>
              <a:rPr lang="en-US" sz="2400" dirty="0" smtClean="0"/>
              <a:t> </a:t>
            </a:r>
            <a:r>
              <a:rPr lang="ar-SA" sz="2400" dirty="0" smtClean="0"/>
              <a:t>5×</a:t>
            </a:r>
            <a:r>
              <a:rPr lang="en-US" sz="2400" dirty="0" smtClean="0"/>
              <a:t>)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30 - 6</a:t>
            </a:r>
            <a:r>
              <a:rPr lang="ar-SA" sz="2400" dirty="0" smtClean="0"/>
              <a:t>2×</a:t>
            </a:r>
            <a:r>
              <a:rPr lang="en-US" sz="2400" dirty="0" smtClean="0"/>
              <a:t>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15- (12 - 7)+5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20</a:t>
            </a:r>
            <a:r>
              <a:rPr lang="ar-SA" sz="2400" dirty="0" smtClean="0"/>
              <a:t>10÷</a:t>
            </a:r>
            <a:r>
              <a:rPr lang="en-US" sz="2400" dirty="0" smtClean="0"/>
              <a:t> </a:t>
            </a:r>
            <a:r>
              <a:rPr lang="ar-SA" sz="2400" dirty="0" smtClean="0"/>
              <a:t>2×</a:t>
            </a:r>
            <a:r>
              <a:rPr lang="en-US" sz="2400" dirty="0" smtClean="0"/>
              <a:t>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3</a:t>
            </a:r>
            <a:r>
              <a:rPr lang="ar-SA" sz="2400" dirty="0" smtClean="0"/>
              <a:t>7)×</a:t>
            </a:r>
            <a:r>
              <a:rPr lang="en-US" sz="2400" dirty="0" smtClean="0"/>
              <a:t> </a:t>
            </a:r>
            <a:r>
              <a:rPr lang="ar-SA" sz="2400" dirty="0" smtClean="0"/>
              <a:t>( 2 ÷ 10 -</a:t>
            </a:r>
            <a:r>
              <a:rPr lang="en-US" sz="2400" dirty="0" smtClean="0"/>
              <a:t>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4 + 5 – 6 + 2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12 – (3 + 9) +1 =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(9 – 9) </a:t>
            </a:r>
            <a:r>
              <a:rPr lang="ar-SA" sz="2400" dirty="0" smtClean="0"/>
              <a:t>8) ×</a:t>
            </a:r>
            <a:r>
              <a:rPr lang="en-US" sz="2400" dirty="0" smtClean="0"/>
              <a:t> </a:t>
            </a:r>
            <a:r>
              <a:rPr lang="ar-SA" sz="2400" dirty="0" smtClean="0"/>
              <a:t> (2 ÷</a:t>
            </a:r>
            <a:r>
              <a:rPr lang="en-US" sz="2400" dirty="0" smtClean="0"/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6286520"/>
            <a:ext cx="73100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65194A"/>
                </a:solidFill>
              </a:rPr>
              <a:t>هل حصلت في الأجوبة على إعداد تنازلية ؟إذا كان جوابك لا فحاول مرة أخرى.</a:t>
            </a:r>
            <a:endParaRPr lang="he-IL" dirty="0">
              <a:solidFill>
                <a:srgbClr val="65194A"/>
              </a:solidFill>
            </a:endParaRPr>
          </a:p>
        </p:txBody>
      </p:sp>
      <p:pic>
        <p:nvPicPr>
          <p:cNvPr id="9218" name="Picture 2" descr="C:\Documents and Settings\pc\Desktop\filemanag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43202"/>
            <a:ext cx="3357586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pc\Desktop\-+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13718" y="428604"/>
            <a:ext cx="67040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كلنا نعرف العمليات الحسابية الأربعة وهي:</a:t>
            </a:r>
            <a:endParaRPr lang="he-IL" sz="3200" dirty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3857628"/>
            <a:ext cx="104387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  <a:latin typeface="+mj-lt"/>
              </a:rPr>
              <a:t>الجمع</a:t>
            </a:r>
            <a:endParaRPr lang="he-IL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500174"/>
            <a:ext cx="9925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الطرح</a:t>
            </a:r>
            <a:endParaRPr lang="he-IL" sz="2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1513" y="5643578"/>
            <a:ext cx="135966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>
                <a:solidFill>
                  <a:srgbClr val="00B050"/>
                </a:solidFill>
                <a:latin typeface="+mj-lt"/>
              </a:rPr>
              <a:t>القسمة</a:t>
            </a:r>
            <a:endParaRPr lang="he-IL" sz="2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8148" y="2000240"/>
            <a:ext cx="108715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>
                <a:solidFill>
                  <a:srgbClr val="002060"/>
                </a:solidFill>
                <a:latin typeface="+mj-lt"/>
              </a:rPr>
              <a:t>الضرب</a:t>
            </a:r>
            <a:endParaRPr lang="he-IL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8072462" cy="838200"/>
          </a:xfrm>
        </p:spPr>
        <p:txBody>
          <a:bodyPr>
            <a:normAutofit fontScale="90000"/>
          </a:bodyPr>
          <a:lstStyle/>
          <a:p>
            <a:r>
              <a:rPr lang="ar-SA" sz="3100" dirty="0" smtClean="0">
                <a:solidFill>
                  <a:schemeClr val="accent3">
                    <a:lumMod val="50000"/>
                  </a:schemeClr>
                </a:solidFill>
              </a:rPr>
              <a:t>ولكن إذا كان التمرين يضم أكثر من عملية مختلفة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؟؟!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pc\Desktop\wh_785840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2377" y="3857628"/>
            <a:ext cx="2603010" cy="22860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2571744"/>
            <a:ext cx="317208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ar-SA" sz="4400" dirty="0" smtClean="0"/>
              <a:t>4×5 </a:t>
            </a:r>
            <a:r>
              <a:rPr lang="en-US" sz="4400" dirty="0" smtClean="0"/>
              <a:t>+13-10</a:t>
            </a:r>
            <a:endParaRPr lang="he-IL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500306"/>
            <a:ext cx="327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>
                <a:latin typeface="+mj-lt"/>
              </a:rPr>
              <a:t>=</a:t>
            </a:r>
            <a:endParaRPr lang="he-IL" sz="4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2643182"/>
            <a:ext cx="1069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______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2800" dirty="0" smtClean="0">
                <a:solidFill>
                  <a:srgbClr val="C00000"/>
                </a:solidFill>
                <a:latin typeface="+mj-lt"/>
              </a:rPr>
              <a:t>نحل أولا الضرب والقسمة حسب الترتيب من اليسار</a:t>
            </a:r>
          </a:p>
          <a:p>
            <a:pPr>
              <a:buNone/>
            </a:pPr>
            <a:r>
              <a:rPr lang="ar-SA" sz="2800" dirty="0" smtClean="0">
                <a:solidFill>
                  <a:srgbClr val="C00000"/>
                </a:solidFill>
                <a:latin typeface="+mj-lt"/>
              </a:rPr>
              <a:t> وبعدها الجمع والطرح حسب الترتيب من اليسار.</a:t>
            </a:r>
            <a:endParaRPr lang="he-IL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6572264" y="3143248"/>
            <a:ext cx="1143008" cy="164307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Division 5"/>
          <p:cNvSpPr/>
          <p:nvPr/>
        </p:nvSpPr>
        <p:spPr>
          <a:xfrm>
            <a:off x="4857752" y="3429000"/>
            <a:ext cx="1357322" cy="107157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Plus 6"/>
          <p:cNvSpPr/>
          <p:nvPr/>
        </p:nvSpPr>
        <p:spPr>
          <a:xfrm>
            <a:off x="6858016" y="5143512"/>
            <a:ext cx="1071570" cy="785818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Minus 7"/>
          <p:cNvSpPr/>
          <p:nvPr/>
        </p:nvSpPr>
        <p:spPr>
          <a:xfrm>
            <a:off x="5286380" y="5357826"/>
            <a:ext cx="785818" cy="500066"/>
          </a:xfrm>
          <a:prstGeom prst="mathMinus">
            <a:avLst>
              <a:gd name="adj1" fmla="val 27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5679289" y="3393281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86446" y="5072074"/>
            <a:ext cx="142876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714752"/>
            <a:ext cx="1723644" cy="1848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 smtClean="0">
                <a:solidFill>
                  <a:srgbClr val="002060"/>
                </a:solidFill>
              </a:rPr>
              <a:t>اذا</a:t>
            </a:r>
            <a:r>
              <a:rPr lang="ar-SA" dirty="0" smtClean="0">
                <a:solidFill>
                  <a:srgbClr val="002060"/>
                </a:solidFill>
              </a:rPr>
              <a:t> حل التمرين يكون حسب الأولوية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571744"/>
            <a:ext cx="317208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ar-SA" sz="4400" dirty="0" smtClean="0"/>
              <a:t>4×5 </a:t>
            </a:r>
            <a:r>
              <a:rPr lang="en-US" sz="4400" dirty="0" smtClean="0"/>
              <a:t>+13-10</a:t>
            </a:r>
            <a:endParaRPr lang="he-IL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2500306"/>
            <a:ext cx="32760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>
                <a:latin typeface="+mj-lt"/>
              </a:rPr>
              <a:t>=</a:t>
            </a:r>
            <a:endParaRPr lang="he-IL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2643182"/>
            <a:ext cx="1069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______</a:t>
            </a:r>
            <a:endParaRPr lang="he-IL" b="1" dirty="0"/>
          </a:p>
        </p:txBody>
      </p:sp>
      <p:pic>
        <p:nvPicPr>
          <p:cNvPr id="5122" name="Picture 2" descr="C:\Documents and Settings\pc\Desktop\333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857628"/>
            <a:ext cx="3219450" cy="2571750"/>
          </a:xfrm>
          <a:prstGeom prst="rect">
            <a:avLst/>
          </a:prstGeom>
          <a:noFill/>
        </p:spPr>
      </p:pic>
      <p:sp>
        <p:nvSpPr>
          <p:cNvPr id="9" name="Curved Left Arrow 8"/>
          <p:cNvSpPr/>
          <p:nvPr/>
        </p:nvSpPr>
        <p:spPr>
          <a:xfrm rot="16511256">
            <a:off x="2273026" y="1928739"/>
            <a:ext cx="421071" cy="9324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1714488"/>
            <a:ext cx="9444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______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>
                <a:solidFill>
                  <a:srgbClr val="0070C0"/>
                </a:solidFill>
              </a:rPr>
              <a:t>ولكن ماذا يحدث إذا كان التمرين يحوي ضرب وقسمة فقط ؟</a:t>
            </a:r>
            <a:endParaRPr lang="he-IL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071678"/>
            <a:ext cx="712887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ونحن نعلم أن الضرب والقسمة نفس الأولوية في الهرم .</a:t>
            </a:r>
            <a:endParaRPr lang="he-IL" sz="2400" dirty="0"/>
          </a:p>
        </p:txBody>
      </p:sp>
      <p:pic>
        <p:nvPicPr>
          <p:cNvPr id="614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2514" y="2986430"/>
            <a:ext cx="918972" cy="885139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86058"/>
            <a:ext cx="918972" cy="885139"/>
          </a:xfrm>
          <a:prstGeom prst="rect">
            <a:avLst/>
          </a:prstGeom>
          <a:noFill/>
        </p:spPr>
      </p:pic>
      <p:pic>
        <p:nvPicPr>
          <p:cNvPr id="6148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496"/>
            <a:ext cx="918972" cy="88513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38633" y="4357694"/>
            <a:ext cx="148951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/>
              <a:t>8÷4×10</a:t>
            </a:r>
            <a:endParaRPr lang="he-IL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4357694"/>
            <a:ext cx="44595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/>
              <a:t>=</a:t>
            </a:r>
            <a:endParaRPr lang="he-IL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4429132"/>
            <a:ext cx="92204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u="sng" dirty="0" smtClean="0"/>
              <a:t>_____</a:t>
            </a:r>
            <a:endParaRPr lang="he-IL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993689" y="5000636"/>
            <a:ext cx="662072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/>
              <a:t>الحل هو :</a:t>
            </a:r>
          </a:p>
          <a:p>
            <a:r>
              <a:rPr lang="ar-SA" dirty="0"/>
              <a:t> </a:t>
            </a:r>
            <a:r>
              <a:rPr lang="ar-SA" dirty="0" smtClean="0"/>
              <a:t>              </a:t>
            </a:r>
            <a:r>
              <a:rPr lang="ar-SA" sz="2000" dirty="0" smtClean="0">
                <a:latin typeface="+mj-lt"/>
              </a:rPr>
              <a:t>أن نبدأ بحل التمرين من اليسار إلى اليمين بالترتيب</a:t>
            </a:r>
            <a:r>
              <a:rPr lang="ar-SA" dirty="0" smtClean="0"/>
              <a:t>.</a:t>
            </a:r>
            <a:endParaRPr lang="he-IL" dirty="0"/>
          </a:p>
        </p:txBody>
      </p:sp>
      <p:pic>
        <p:nvPicPr>
          <p:cNvPr id="6149" name="Picture 5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929066"/>
            <a:ext cx="1479499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solidFill>
                  <a:schemeClr val="accent6">
                    <a:lumMod val="50000"/>
                  </a:schemeClr>
                </a:solidFill>
              </a:rPr>
              <a:t>وكذلك الأمر إذا كان التمرين يحوي جمع وطرح فقط </a:t>
            </a:r>
            <a:endParaRPr lang="he-I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8741" y="2571744"/>
            <a:ext cx="181492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>
                <a:solidFill>
                  <a:srgbClr val="002060"/>
                </a:solidFill>
                <a:latin typeface="+mj-lt"/>
              </a:rPr>
              <a:t>4+10-8+2</a:t>
            </a:r>
            <a:endParaRPr lang="he-IL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2500306"/>
            <a:ext cx="5715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002060"/>
                </a:solidFill>
              </a:rPr>
              <a:t>=</a:t>
            </a:r>
            <a:endParaRPr lang="he-IL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032" y="2571744"/>
            <a:ext cx="9220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u="sng" dirty="0" smtClean="0">
                <a:solidFill>
                  <a:srgbClr val="002060"/>
                </a:solidFill>
              </a:rPr>
              <a:t>_____</a:t>
            </a:r>
            <a:endParaRPr lang="he-IL" b="1" u="sng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0472" y="4071942"/>
            <a:ext cx="39132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نبدأ من اليسار إلى اليمين بالترتيب.</a:t>
            </a:r>
            <a:endParaRPr lang="he-I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857628"/>
            <a:ext cx="1819656" cy="16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714488"/>
            <a:ext cx="7786107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1">
            <a:spAutoFit/>
          </a:bodyPr>
          <a:lstStyle/>
          <a:p>
            <a:r>
              <a:rPr lang="ar-SA" sz="2400" dirty="0" smtClean="0">
                <a:solidFill>
                  <a:srgbClr val="FF33CC"/>
                </a:solidFill>
                <a:latin typeface="+mj-lt"/>
              </a:rPr>
              <a:t>أما إذا دخل على التمرين قوسين نبدأ بحل ما بداخل القوسين</a:t>
            </a:r>
          </a:p>
          <a:p>
            <a:r>
              <a:rPr lang="ar-SA" sz="2400" dirty="0" smtClean="0">
                <a:solidFill>
                  <a:srgbClr val="FF33CC"/>
                </a:solidFill>
                <a:latin typeface="+mj-lt"/>
              </a:rPr>
              <a:t> ومن ثم نحل العملية الأقوى بينهم.</a:t>
            </a:r>
            <a:endParaRPr lang="he-IL" sz="2400" dirty="0">
              <a:solidFill>
                <a:srgbClr val="FF33CC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857628"/>
            <a:ext cx="248337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ar-SA" sz="2800" dirty="0" smtClean="0">
                <a:latin typeface="+mj-lt"/>
              </a:rPr>
              <a:t>1+5÷(4+6)×2</a:t>
            </a:r>
            <a:endParaRPr lang="he-IL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3786190"/>
            <a:ext cx="5838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latin typeface="+mj-lt"/>
              </a:rPr>
              <a:t>=</a:t>
            </a:r>
            <a:endParaRPr lang="he-IL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3786190"/>
            <a:ext cx="9220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_____</a:t>
            </a:r>
            <a:endParaRPr lang="he-IL" b="1" dirty="0"/>
          </a:p>
        </p:txBody>
      </p:sp>
      <p:sp>
        <p:nvSpPr>
          <p:cNvPr id="9" name="Curved Left Arrow 8"/>
          <p:cNvSpPr/>
          <p:nvPr/>
        </p:nvSpPr>
        <p:spPr>
          <a:xfrm rot="16511256">
            <a:off x="1997673" y="3264180"/>
            <a:ext cx="421071" cy="666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3000372"/>
            <a:ext cx="6912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____</a:t>
            </a:r>
            <a:endParaRPr lang="he-IL" dirty="0"/>
          </a:p>
        </p:txBody>
      </p:sp>
      <p:sp>
        <p:nvSpPr>
          <p:cNvPr id="12" name="Isosceles Triangle 11"/>
          <p:cNvSpPr/>
          <p:nvPr/>
        </p:nvSpPr>
        <p:spPr>
          <a:xfrm>
            <a:off x="5429256" y="2571744"/>
            <a:ext cx="3714744" cy="3357586"/>
          </a:xfrm>
          <a:prstGeom prst="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endParaRPr lang="he-IL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357950" y="4214818"/>
            <a:ext cx="1857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29322" y="507207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9907" y="3643314"/>
            <a:ext cx="99578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rgbClr val="C00000"/>
                </a:solidFill>
                <a:latin typeface="+mj-lt"/>
              </a:rPr>
              <a:t>الأقواس</a:t>
            </a:r>
            <a:endParaRPr lang="he-IL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4500570"/>
            <a:ext cx="1686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C00000"/>
                </a:solidFill>
                <a:latin typeface="+mj-lt"/>
              </a:rPr>
              <a:t>الضرب والقسمة</a:t>
            </a:r>
            <a:endParaRPr lang="he-IL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8911" y="5429264"/>
            <a:ext cx="156645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rgbClr val="C00000"/>
                </a:solidFill>
                <a:latin typeface="+mj-lt"/>
              </a:rPr>
              <a:t>الجمع والطرح</a:t>
            </a:r>
            <a:endParaRPr lang="he-IL" sz="2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428604"/>
            <a:ext cx="5838836" cy="8382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ترتيب تنفيذ العمليات الحسابية</a:t>
            </a:r>
            <a:endParaRPr lang="he-IL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pc\Desktop\mat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4929190" cy="5286388"/>
          </a:xfrm>
          <a:prstGeom prst="rect">
            <a:avLst/>
          </a:prstGeom>
          <a:noFill/>
        </p:spPr>
      </p:pic>
      <p:sp>
        <p:nvSpPr>
          <p:cNvPr id="5" name="Isosceles Triangle 4"/>
          <p:cNvSpPr/>
          <p:nvPr/>
        </p:nvSpPr>
        <p:spPr>
          <a:xfrm>
            <a:off x="5429256" y="2571744"/>
            <a:ext cx="3714744" cy="3357586"/>
          </a:xfrm>
          <a:prstGeom prst="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</a:t>
            </a:r>
            <a:endParaRPr lang="he-IL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357950" y="4214818"/>
            <a:ext cx="18573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29322" y="507207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29388" y="4500570"/>
            <a:ext cx="1686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C00000"/>
                </a:solidFill>
                <a:latin typeface="+mj-lt"/>
              </a:rPr>
              <a:t>الضرب والقسمة</a:t>
            </a:r>
            <a:endParaRPr lang="he-IL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89907" y="3643314"/>
            <a:ext cx="99578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rgbClr val="C00000"/>
                </a:solidFill>
                <a:latin typeface="+mj-lt"/>
              </a:rPr>
              <a:t>الأقواس</a:t>
            </a:r>
            <a:endParaRPr lang="he-IL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" name="Double Bracket 21"/>
          <p:cNvSpPr/>
          <p:nvPr/>
        </p:nvSpPr>
        <p:spPr>
          <a:xfrm>
            <a:off x="4071934" y="2357430"/>
            <a:ext cx="785818" cy="4286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8911" y="5429264"/>
            <a:ext cx="156645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rgbClr val="C00000"/>
                </a:solidFill>
                <a:latin typeface="+mj-lt"/>
              </a:rPr>
              <a:t>الجمع والطرح</a:t>
            </a:r>
            <a:endParaRPr lang="he-IL" sz="20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254</Words>
  <Application>Microsoft Office PowerPoint</Application>
  <PresentationFormat>عرض على الشاشة (3:4)‏</PresentationFormat>
  <Paragraphs>58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Trek</vt:lpstr>
      <vt:lpstr>عرض تقديمي في PowerPoint</vt:lpstr>
      <vt:lpstr>عرض تقديمي في PowerPoint</vt:lpstr>
      <vt:lpstr>ولكن إذا كان التمرين يضم أكثر من عملية مختلفة؟؟!</vt:lpstr>
      <vt:lpstr>عرض تقديمي في PowerPoint</vt:lpstr>
      <vt:lpstr>اذا حل التمرين يكون حسب الأولوية</vt:lpstr>
      <vt:lpstr>ولكن ماذا يحدث إذا كان التمرين يحوي ضرب وقسمة فقط ؟</vt:lpstr>
      <vt:lpstr>وكذلك الأمر إذا كان التمرين يحوي جمع وطرح فقط </vt:lpstr>
      <vt:lpstr>عرض تقديمي في PowerPoint</vt:lpstr>
      <vt:lpstr>ترتيب تنفيذ العمليات الحسابية</vt:lpstr>
      <vt:lpstr>حل التمارين التالية:</vt:lpstr>
    </vt:vector>
  </TitlesOfParts>
  <Company>edlm83@hotmail.com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Arabic</cp:lastModifiedBy>
  <cp:revision>22</cp:revision>
  <dcterms:created xsi:type="dcterms:W3CDTF">2012-03-27T16:38:28Z</dcterms:created>
  <dcterms:modified xsi:type="dcterms:W3CDTF">2013-01-23T07:22:58Z</dcterms:modified>
</cp:coreProperties>
</file>