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notesMasterIdLst>
    <p:notesMasterId r:id="rId12"/>
  </p:notesMasterIdLst>
  <p:sldIdLst>
    <p:sldId id="256" r:id="rId2"/>
    <p:sldId id="257" r:id="rId3"/>
    <p:sldId id="258" r:id="rId4"/>
    <p:sldId id="264" r:id="rId5"/>
    <p:sldId id="260" r:id="rId6"/>
    <p:sldId id="262" r:id="rId7"/>
    <p:sldId id="261" r:id="rId8"/>
    <p:sldId id="263" r:id="rId9"/>
    <p:sldId id="259" r:id="rId10"/>
    <p:sldId id="265" r:id="rId1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194A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5" autoAdjust="0"/>
    <p:restoredTop sz="94638" autoAdjust="0"/>
  </p:normalViewPr>
  <p:slideViewPr>
    <p:cSldViewPr>
      <p:cViewPr>
        <p:scale>
          <a:sx n="75" d="100"/>
          <a:sy n="75" d="100"/>
        </p:scale>
        <p:origin x="-1560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77565A2-5584-47C4-AD8D-F7A059BA012F}" type="datetimeFigureOut">
              <a:rPr lang="he-IL" smtClean="0"/>
              <a:pPr/>
              <a:t>י"ב/שבט/תשע"ג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7B3745B-6639-4725-9289-75EBD91A871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6105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3745B-6639-4725-9289-75EBD91A871F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3745B-6639-4725-9289-75EBD91A871F}" type="slidenum">
              <a:rPr lang="he-IL" smtClean="0"/>
              <a:pPr/>
              <a:t>9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E120-E8EC-403F-B334-B13CD8F5073B}" type="datetimeFigureOut">
              <a:rPr lang="he-IL" smtClean="0"/>
              <a:pPr/>
              <a:t>י"ב/שבט/תשע"ג</a:t>
            </a:fld>
            <a:endParaRPr lang="he-IL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4F662BE-6285-49B5-A003-551ECF00AC2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E120-E8EC-403F-B334-B13CD8F5073B}" type="datetimeFigureOut">
              <a:rPr lang="he-IL" smtClean="0"/>
              <a:pPr/>
              <a:t>י"ב/שבט/תשע"ג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62BE-6285-49B5-A003-551ECF00AC2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E120-E8EC-403F-B334-B13CD8F5073B}" type="datetimeFigureOut">
              <a:rPr lang="he-IL" smtClean="0"/>
              <a:pPr/>
              <a:t>י"ב/שבט/תשע"ג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62BE-6285-49B5-A003-551ECF00AC2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E120-E8EC-403F-B334-B13CD8F5073B}" type="datetimeFigureOut">
              <a:rPr lang="he-IL" smtClean="0"/>
              <a:pPr/>
              <a:t>י"ב/שבט/תשע"ג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e-I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4F662BE-6285-49B5-A003-551ECF00AC2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E120-E8EC-403F-B334-B13CD8F5073B}" type="datetimeFigureOut">
              <a:rPr lang="he-IL" smtClean="0"/>
              <a:pPr/>
              <a:t>י"ב/שבט/תשע"ג</a:t>
            </a:fld>
            <a:endParaRPr lang="he-I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62BE-6285-49B5-A003-551ECF00AC2E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E120-E8EC-403F-B334-B13CD8F5073B}" type="datetimeFigureOut">
              <a:rPr lang="he-IL" smtClean="0"/>
              <a:pPr/>
              <a:t>י"ב/שבט/תשע"ג</a:t>
            </a:fld>
            <a:endParaRPr lang="he-I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62BE-6285-49B5-A003-551ECF00AC2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E120-E8EC-403F-B334-B13CD8F5073B}" type="datetimeFigureOut">
              <a:rPr lang="he-IL" smtClean="0"/>
              <a:pPr/>
              <a:t>י"ב/שבט/תשע"ג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4F662BE-6285-49B5-A003-551ECF00AC2E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E120-E8EC-403F-B334-B13CD8F5073B}" type="datetimeFigureOut">
              <a:rPr lang="he-IL" smtClean="0"/>
              <a:pPr/>
              <a:t>י"ב/שבט/תשע"ג</a:t>
            </a:fld>
            <a:endParaRPr lang="he-I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62BE-6285-49B5-A003-551ECF00AC2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E120-E8EC-403F-B334-B13CD8F5073B}" type="datetimeFigureOut">
              <a:rPr lang="he-IL" smtClean="0"/>
              <a:pPr/>
              <a:t>י"ב/שבט/תשע"ג</a:t>
            </a:fld>
            <a:endParaRPr lang="he-IL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62BE-6285-49B5-A003-551ECF00AC2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E120-E8EC-403F-B334-B13CD8F5073B}" type="datetimeFigureOut">
              <a:rPr lang="he-IL" smtClean="0"/>
              <a:pPr/>
              <a:t>י"ב/שבט/תשע"ג</a:t>
            </a:fld>
            <a:endParaRPr lang="he-IL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62BE-6285-49B5-A003-551ECF00AC2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E120-E8EC-403F-B334-B13CD8F5073B}" type="datetimeFigureOut">
              <a:rPr lang="he-IL" smtClean="0"/>
              <a:pPr/>
              <a:t>י"ב/שבט/תשע"ג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62BE-6285-49B5-A003-551ECF00AC2E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C3E120-E8EC-403F-B334-B13CD8F5073B}" type="datetimeFigureOut">
              <a:rPr lang="he-IL" smtClean="0"/>
              <a:pPr/>
              <a:t>י"ב/שבט/תשע"ג</a:t>
            </a:fld>
            <a:endParaRPr lang="he-IL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4F662BE-6285-49B5-A003-551ECF00AC2E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27" name="Picture 3" descr="C:\Documents and Settings\pc\Desktop\++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1028" name="Picture 4" descr="C:\Documents and Settings\pc\Desktop\%20_1_~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2714620"/>
            <a:ext cx="2486025" cy="7905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86116" y="2000240"/>
            <a:ext cx="25717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92D050"/>
                </a:solidFill>
                <a:latin typeface="Guttman Haim-Condensed" pitchFamily="2" charset="-79"/>
              </a:rPr>
              <a:t>ترتيب وتنفيذ</a:t>
            </a:r>
            <a:endParaRPr lang="he-IL" sz="2800" b="1" dirty="0">
              <a:solidFill>
                <a:srgbClr val="92D050"/>
              </a:solidFill>
              <a:latin typeface="Guttman Haim-Condensed" pitchFamily="2" charset="-79"/>
              <a:cs typeface="Guttman Haim-Condensed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2400" dirty="0" smtClean="0"/>
              <a:t>حل التمارين التالية:</a:t>
            </a:r>
            <a:endParaRPr lang="he-IL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l" rtl="0">
              <a:buAutoNum type="arabicPeriod"/>
            </a:pPr>
            <a:r>
              <a:rPr lang="en-US" sz="2400" dirty="0" smtClean="0"/>
              <a:t>9+7</a:t>
            </a:r>
            <a:r>
              <a:rPr lang="ar-SA" sz="2400" dirty="0" smtClean="0"/>
              <a:t>3×</a:t>
            </a:r>
            <a:r>
              <a:rPr lang="en-US" sz="2400" dirty="0" smtClean="0"/>
              <a:t> =</a:t>
            </a:r>
          </a:p>
          <a:p>
            <a:pPr marL="457200" indent="-457200" algn="l" rtl="0">
              <a:buAutoNum type="arabicPeriod"/>
            </a:pPr>
            <a:r>
              <a:rPr lang="en-US" sz="2400" dirty="0" smtClean="0"/>
              <a:t>8</a:t>
            </a:r>
            <a:r>
              <a:rPr lang="ar-SA" sz="2400" dirty="0" smtClean="0"/>
              <a:t>3+3×</a:t>
            </a:r>
            <a:r>
              <a:rPr lang="en-US" sz="2400" dirty="0" smtClean="0"/>
              <a:t> =</a:t>
            </a:r>
          </a:p>
          <a:p>
            <a:pPr marL="457200" indent="-457200" algn="l" rtl="0">
              <a:buAutoNum type="arabicPeriod"/>
            </a:pPr>
            <a:r>
              <a:rPr lang="en-US" sz="2400" dirty="0" smtClean="0"/>
              <a:t>5</a:t>
            </a:r>
            <a:r>
              <a:rPr lang="ar-SA" sz="2400" dirty="0" smtClean="0"/>
              <a:t>2- 14)×</a:t>
            </a:r>
            <a:r>
              <a:rPr lang="en-US" sz="2400" dirty="0" smtClean="0"/>
              <a:t> </a:t>
            </a:r>
            <a:r>
              <a:rPr lang="ar-SA" sz="2400" dirty="0" smtClean="0"/>
              <a:t>5×</a:t>
            </a:r>
            <a:r>
              <a:rPr lang="en-US" sz="2400" dirty="0" smtClean="0"/>
              <a:t>) =</a:t>
            </a:r>
          </a:p>
          <a:p>
            <a:pPr marL="457200" indent="-457200" algn="l" rtl="0">
              <a:buAutoNum type="arabicPeriod"/>
            </a:pPr>
            <a:r>
              <a:rPr lang="en-US" sz="2400" dirty="0" smtClean="0"/>
              <a:t>30 - 6</a:t>
            </a:r>
            <a:r>
              <a:rPr lang="ar-SA" sz="2400" dirty="0" smtClean="0"/>
              <a:t>2×</a:t>
            </a:r>
            <a:r>
              <a:rPr lang="en-US" sz="2400" dirty="0" smtClean="0"/>
              <a:t> =</a:t>
            </a:r>
          </a:p>
          <a:p>
            <a:pPr marL="457200" indent="-457200" algn="l" rtl="0">
              <a:buAutoNum type="arabicPeriod"/>
            </a:pPr>
            <a:r>
              <a:rPr lang="en-US" sz="2400" dirty="0" smtClean="0"/>
              <a:t>15- (12 - 7)+5 =</a:t>
            </a:r>
          </a:p>
          <a:p>
            <a:pPr marL="457200" indent="-457200" algn="l" rtl="0">
              <a:buAutoNum type="arabicPeriod"/>
            </a:pPr>
            <a:r>
              <a:rPr lang="en-US" sz="2400" dirty="0" smtClean="0"/>
              <a:t>20</a:t>
            </a:r>
            <a:r>
              <a:rPr lang="ar-SA" sz="2400" dirty="0" smtClean="0"/>
              <a:t>10÷</a:t>
            </a:r>
            <a:r>
              <a:rPr lang="en-US" sz="2400" dirty="0" smtClean="0"/>
              <a:t> </a:t>
            </a:r>
            <a:r>
              <a:rPr lang="ar-SA" sz="2400" dirty="0" smtClean="0"/>
              <a:t>2×</a:t>
            </a:r>
            <a:r>
              <a:rPr lang="en-US" sz="2400" dirty="0" smtClean="0"/>
              <a:t> =</a:t>
            </a:r>
          </a:p>
          <a:p>
            <a:pPr marL="457200" indent="-457200" algn="l" rtl="0">
              <a:buAutoNum type="arabicPeriod"/>
            </a:pPr>
            <a:r>
              <a:rPr lang="en-US" sz="2400" dirty="0" smtClean="0"/>
              <a:t>3</a:t>
            </a:r>
            <a:r>
              <a:rPr lang="ar-SA" sz="2400" dirty="0" smtClean="0"/>
              <a:t>7)×</a:t>
            </a:r>
            <a:r>
              <a:rPr lang="en-US" sz="2400" dirty="0" smtClean="0"/>
              <a:t> </a:t>
            </a:r>
            <a:r>
              <a:rPr lang="ar-SA" sz="2400" dirty="0" smtClean="0"/>
              <a:t>( 2 ÷ 10 -</a:t>
            </a:r>
            <a:r>
              <a:rPr lang="en-US" sz="2400" dirty="0" smtClean="0"/>
              <a:t> =</a:t>
            </a:r>
          </a:p>
          <a:p>
            <a:pPr marL="457200" indent="-457200" algn="l" rtl="0">
              <a:buAutoNum type="arabicPeriod"/>
            </a:pPr>
            <a:r>
              <a:rPr lang="en-US" sz="2400" dirty="0" smtClean="0"/>
              <a:t>4 + 5 – 6 + 2 =</a:t>
            </a:r>
          </a:p>
          <a:p>
            <a:pPr marL="457200" indent="-457200" algn="l" rtl="0">
              <a:buAutoNum type="arabicPeriod"/>
            </a:pPr>
            <a:r>
              <a:rPr lang="en-US" sz="2400" dirty="0" smtClean="0"/>
              <a:t>12 – (3 + 9) +1 =</a:t>
            </a:r>
          </a:p>
          <a:p>
            <a:pPr marL="457200" indent="-457200" algn="l" rtl="0">
              <a:buAutoNum type="arabicPeriod"/>
            </a:pPr>
            <a:r>
              <a:rPr lang="en-US" sz="2400" dirty="0" smtClean="0"/>
              <a:t>(9 – 9) </a:t>
            </a:r>
            <a:r>
              <a:rPr lang="ar-SA" sz="2400" dirty="0" smtClean="0"/>
              <a:t>8) ×</a:t>
            </a:r>
            <a:r>
              <a:rPr lang="en-US" sz="2400" dirty="0" smtClean="0"/>
              <a:t> </a:t>
            </a:r>
            <a:r>
              <a:rPr lang="ar-SA" sz="2400" dirty="0" smtClean="0"/>
              <a:t> (2 ÷</a:t>
            </a:r>
            <a:r>
              <a:rPr lang="en-US" sz="2400" dirty="0" smtClean="0"/>
              <a:t>=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00166" y="6286520"/>
            <a:ext cx="731001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>
                <a:solidFill>
                  <a:srgbClr val="65194A"/>
                </a:solidFill>
              </a:rPr>
              <a:t>هل حصلت في الأجوبة على إعداد تنازلية ؟إذا كان جوابك لا فحاول مرة أخرى.</a:t>
            </a:r>
            <a:endParaRPr lang="he-IL" dirty="0">
              <a:solidFill>
                <a:srgbClr val="65194A"/>
              </a:solidFill>
            </a:endParaRPr>
          </a:p>
        </p:txBody>
      </p:sp>
      <p:pic>
        <p:nvPicPr>
          <p:cNvPr id="9218" name="Picture 2" descr="C:\Documents and Settings\pc\Desktop\filemanag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043202"/>
            <a:ext cx="3357586" cy="3543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Documents and Settings\pc\Desktop\-+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550070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213718" y="428604"/>
            <a:ext cx="6704079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dirty="0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كلنا نعرف العمليات الحسابية الأربعة وهي:</a:t>
            </a:r>
            <a:endParaRPr lang="he-IL" sz="3200" dirty="0">
              <a:solidFill>
                <a:schemeClr val="accent6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43174" y="3857628"/>
            <a:ext cx="1043876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dirty="0" smtClean="0">
                <a:solidFill>
                  <a:srgbClr val="FF0000"/>
                </a:solidFill>
                <a:latin typeface="+mj-lt"/>
              </a:rPr>
              <a:t>الجمع</a:t>
            </a:r>
            <a:endParaRPr lang="he-IL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910" y="1500174"/>
            <a:ext cx="99257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الطرح</a:t>
            </a:r>
            <a:endParaRPr lang="he-IL" sz="28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11513" y="5643578"/>
            <a:ext cx="135966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dirty="0" smtClean="0">
                <a:solidFill>
                  <a:srgbClr val="00B050"/>
                </a:solidFill>
                <a:latin typeface="+mj-lt"/>
              </a:rPr>
              <a:t>القسمة</a:t>
            </a:r>
            <a:endParaRPr lang="he-IL" sz="28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58148" y="2000240"/>
            <a:ext cx="108715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dirty="0" smtClean="0">
                <a:solidFill>
                  <a:srgbClr val="002060"/>
                </a:solidFill>
                <a:latin typeface="+mj-lt"/>
              </a:rPr>
              <a:t>الضرب</a:t>
            </a:r>
            <a:endParaRPr lang="he-IL" sz="2800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428604"/>
            <a:ext cx="8072462" cy="838200"/>
          </a:xfrm>
        </p:spPr>
        <p:txBody>
          <a:bodyPr>
            <a:normAutofit fontScale="90000"/>
          </a:bodyPr>
          <a:lstStyle/>
          <a:p>
            <a:r>
              <a:rPr lang="ar-SA" sz="3100" dirty="0" smtClean="0">
                <a:solidFill>
                  <a:schemeClr val="accent3">
                    <a:lumMod val="50000"/>
                  </a:schemeClr>
                </a:solidFill>
              </a:rPr>
              <a:t>ولكن إذا كان التمرين يضم أكثر من عملية مختلفة</a:t>
            </a:r>
            <a:r>
              <a:rPr lang="ar-SA" dirty="0" smtClean="0">
                <a:solidFill>
                  <a:schemeClr val="accent3">
                    <a:lumMod val="50000"/>
                  </a:schemeClr>
                </a:solidFill>
              </a:rPr>
              <a:t>؟؟!</a:t>
            </a:r>
            <a:endParaRPr lang="he-IL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074" name="Picture 2" descr="C:\Documents and Settings\pc\Desktop\wh_785840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22377" y="3857628"/>
            <a:ext cx="2603010" cy="228601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643042" y="2571744"/>
            <a:ext cx="3172087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ar-SA" sz="4400" dirty="0" smtClean="0"/>
              <a:t>4×5 </a:t>
            </a:r>
            <a:r>
              <a:rPr lang="en-US" sz="4400" dirty="0" smtClean="0"/>
              <a:t>+13-10</a:t>
            </a:r>
            <a:endParaRPr lang="he-IL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4929190" y="2500306"/>
            <a:ext cx="32760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dirty="0" smtClean="0">
                <a:latin typeface="+mj-lt"/>
              </a:rPr>
              <a:t>=</a:t>
            </a:r>
            <a:endParaRPr lang="he-IL" sz="4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14942" y="2643182"/>
            <a:ext cx="106952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/>
              <a:t>______</a:t>
            </a:r>
            <a:endParaRPr lang="he-I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SA" sz="2800" dirty="0" smtClean="0">
                <a:solidFill>
                  <a:srgbClr val="C00000"/>
                </a:solidFill>
                <a:latin typeface="+mj-lt"/>
              </a:rPr>
              <a:t>نحل أولا الضرب والقسمة حسب الترتيب من اليسار</a:t>
            </a:r>
          </a:p>
          <a:p>
            <a:pPr>
              <a:buNone/>
            </a:pPr>
            <a:r>
              <a:rPr lang="ar-SA" sz="2800" dirty="0" smtClean="0">
                <a:solidFill>
                  <a:srgbClr val="C00000"/>
                </a:solidFill>
                <a:latin typeface="+mj-lt"/>
              </a:rPr>
              <a:t> وبعدها الجمع والطرح حسب الترتيب من اليسار.</a:t>
            </a:r>
            <a:endParaRPr lang="he-IL" sz="28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Multiply 4"/>
          <p:cNvSpPr/>
          <p:nvPr/>
        </p:nvSpPr>
        <p:spPr>
          <a:xfrm>
            <a:off x="6572264" y="3143248"/>
            <a:ext cx="1143008" cy="164307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Division 5"/>
          <p:cNvSpPr/>
          <p:nvPr/>
        </p:nvSpPr>
        <p:spPr>
          <a:xfrm>
            <a:off x="4857752" y="3429000"/>
            <a:ext cx="1357322" cy="107157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Plus 6"/>
          <p:cNvSpPr/>
          <p:nvPr/>
        </p:nvSpPr>
        <p:spPr>
          <a:xfrm>
            <a:off x="6858016" y="5143512"/>
            <a:ext cx="1071570" cy="785818"/>
          </a:xfrm>
          <a:prstGeom prst="mathPlus">
            <a:avLst>
              <a:gd name="adj1" fmla="val 235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Minus 7"/>
          <p:cNvSpPr/>
          <p:nvPr/>
        </p:nvSpPr>
        <p:spPr>
          <a:xfrm>
            <a:off x="5286380" y="5357826"/>
            <a:ext cx="785818" cy="500066"/>
          </a:xfrm>
          <a:prstGeom prst="mathMinus">
            <a:avLst>
              <a:gd name="adj1" fmla="val 278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0" name="Straight Connector 9"/>
          <p:cNvCxnSpPr/>
          <p:nvPr/>
        </p:nvCxnSpPr>
        <p:spPr>
          <a:xfrm rot="5400000" flipH="1" flipV="1">
            <a:off x="5679289" y="3393281"/>
            <a:ext cx="1500198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5786446" y="5072074"/>
            <a:ext cx="1428760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" name="Picture 2" descr="C:\Program Files\Microsoft Office\MEDIA\CAGCAT10\j018329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714752"/>
            <a:ext cx="1723644" cy="18489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err="1" smtClean="0">
                <a:solidFill>
                  <a:srgbClr val="002060"/>
                </a:solidFill>
              </a:rPr>
              <a:t>اذا</a:t>
            </a:r>
            <a:r>
              <a:rPr lang="ar-SA" dirty="0" smtClean="0">
                <a:solidFill>
                  <a:srgbClr val="002060"/>
                </a:solidFill>
              </a:rPr>
              <a:t> حل التمرين يكون حسب الأولوية</a:t>
            </a:r>
            <a:endParaRPr lang="he-IL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3042" y="2571744"/>
            <a:ext cx="3172087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ar-SA" sz="4400" dirty="0" smtClean="0"/>
              <a:t>4×5 </a:t>
            </a:r>
            <a:r>
              <a:rPr lang="en-US" sz="4400" dirty="0" smtClean="0"/>
              <a:t>+13-10</a:t>
            </a:r>
            <a:endParaRPr lang="he-IL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4929190" y="2500306"/>
            <a:ext cx="32760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dirty="0" smtClean="0">
                <a:latin typeface="+mj-lt"/>
              </a:rPr>
              <a:t>=</a:t>
            </a:r>
            <a:endParaRPr lang="he-IL" sz="4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14942" y="2643182"/>
            <a:ext cx="106952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/>
              <a:t>______</a:t>
            </a:r>
            <a:endParaRPr lang="he-IL" b="1" dirty="0"/>
          </a:p>
        </p:txBody>
      </p:sp>
      <p:pic>
        <p:nvPicPr>
          <p:cNvPr id="5122" name="Picture 2" descr="C:\Documents and Settings\pc\Desktop\3330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3857628"/>
            <a:ext cx="3219450" cy="2571750"/>
          </a:xfrm>
          <a:prstGeom prst="rect">
            <a:avLst/>
          </a:prstGeom>
          <a:noFill/>
        </p:spPr>
      </p:pic>
      <p:sp>
        <p:nvSpPr>
          <p:cNvPr id="9" name="Curved Left Arrow 8"/>
          <p:cNvSpPr/>
          <p:nvPr/>
        </p:nvSpPr>
        <p:spPr>
          <a:xfrm rot="16511256">
            <a:off x="2273026" y="1928739"/>
            <a:ext cx="421071" cy="93240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00232" y="1714488"/>
            <a:ext cx="94449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/>
              <a:t>______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800" dirty="0" smtClean="0">
                <a:solidFill>
                  <a:srgbClr val="0070C0"/>
                </a:solidFill>
              </a:rPr>
              <a:t>ولكن ماذا يحدث إذا كان التمرين يحوي ضرب وقسمة فقط ؟</a:t>
            </a:r>
            <a:endParaRPr lang="he-IL" sz="28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52" y="2071678"/>
            <a:ext cx="712887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dirty="0" smtClean="0"/>
              <a:t>ونحن نعلم أن الضرب والقسمة نفس الأولوية في الهرم .</a:t>
            </a:r>
            <a:endParaRPr lang="he-IL" sz="2400" dirty="0"/>
          </a:p>
        </p:txBody>
      </p:sp>
      <p:pic>
        <p:nvPicPr>
          <p:cNvPr id="6146" name="Picture 2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2514" y="2986430"/>
            <a:ext cx="918972" cy="885139"/>
          </a:xfrm>
          <a:prstGeom prst="rect">
            <a:avLst/>
          </a:prstGeom>
          <a:noFill/>
        </p:spPr>
      </p:pic>
      <p:pic>
        <p:nvPicPr>
          <p:cNvPr id="6147" name="Picture 3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786058"/>
            <a:ext cx="918972" cy="885139"/>
          </a:xfrm>
          <a:prstGeom prst="rect">
            <a:avLst/>
          </a:prstGeom>
          <a:noFill/>
        </p:spPr>
      </p:pic>
      <p:pic>
        <p:nvPicPr>
          <p:cNvPr id="6148" name="Picture 4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857496"/>
            <a:ext cx="918972" cy="885139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038633" y="4357694"/>
            <a:ext cx="148951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dirty="0" smtClean="0"/>
              <a:t>8÷4×10</a:t>
            </a:r>
            <a:endParaRPr lang="he-IL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357554" y="4357694"/>
            <a:ext cx="445956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dirty="0" smtClean="0"/>
              <a:t>=</a:t>
            </a:r>
            <a:endParaRPr lang="he-IL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714744" y="4429132"/>
            <a:ext cx="92204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u="sng" dirty="0" smtClean="0"/>
              <a:t>_____</a:t>
            </a:r>
            <a:endParaRPr lang="he-IL" b="1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1993689" y="5000636"/>
            <a:ext cx="6620723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dirty="0" smtClean="0"/>
              <a:t>الحل هو :</a:t>
            </a:r>
          </a:p>
          <a:p>
            <a:r>
              <a:rPr lang="ar-SA" dirty="0"/>
              <a:t> </a:t>
            </a:r>
            <a:r>
              <a:rPr lang="ar-SA" dirty="0" smtClean="0"/>
              <a:t>              </a:t>
            </a:r>
            <a:r>
              <a:rPr lang="ar-SA" sz="2000" dirty="0" smtClean="0">
                <a:latin typeface="+mj-lt"/>
              </a:rPr>
              <a:t>أن نبدأ بحل التمرين من اليسار إلى اليمين بالترتيب</a:t>
            </a:r>
            <a:r>
              <a:rPr lang="ar-SA" dirty="0" smtClean="0"/>
              <a:t>.</a:t>
            </a:r>
            <a:endParaRPr lang="he-IL" dirty="0"/>
          </a:p>
        </p:txBody>
      </p:sp>
      <p:pic>
        <p:nvPicPr>
          <p:cNvPr id="6149" name="Picture 5" descr="C:\Program Files\Microsoft Office\MEDIA\CAGCAT10\j029770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929066"/>
            <a:ext cx="1479499" cy="1820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2800" dirty="0" smtClean="0">
                <a:solidFill>
                  <a:schemeClr val="accent6">
                    <a:lumMod val="50000"/>
                  </a:schemeClr>
                </a:solidFill>
              </a:rPr>
              <a:t>وكذلك الأمر إذا كان التمرين يحوي جمع وطرح فقط </a:t>
            </a:r>
            <a:endParaRPr lang="he-IL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8741" y="2571744"/>
            <a:ext cx="181492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dirty="0" smtClean="0">
                <a:solidFill>
                  <a:srgbClr val="002060"/>
                </a:solidFill>
                <a:latin typeface="+mj-lt"/>
              </a:rPr>
              <a:t>4+10-8+2</a:t>
            </a:r>
            <a:endParaRPr lang="he-IL" sz="2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0364" y="2500306"/>
            <a:ext cx="57150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solidFill>
                  <a:srgbClr val="002060"/>
                </a:solidFill>
              </a:rPr>
              <a:t>=</a:t>
            </a:r>
            <a:endParaRPr lang="he-IL" sz="32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032" y="2571744"/>
            <a:ext cx="92204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u="sng" dirty="0" smtClean="0">
                <a:solidFill>
                  <a:srgbClr val="002060"/>
                </a:solidFill>
              </a:rPr>
              <a:t>_____</a:t>
            </a:r>
            <a:endParaRPr lang="he-IL" b="1" u="sng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20472" y="4071942"/>
            <a:ext cx="391325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>
                <a:solidFill>
                  <a:schemeClr val="accent6">
                    <a:lumMod val="50000"/>
                  </a:schemeClr>
                </a:solidFill>
              </a:rPr>
              <a:t>نبدأ من اليسار إلى اليمين بالترتيب.</a:t>
            </a:r>
            <a:endParaRPr lang="he-I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170" name="Picture 2" descr="C:\Program Files\Microsoft Office\MEDIA\CAGCAT10\j030493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857628"/>
            <a:ext cx="1819656" cy="16678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1714488"/>
            <a:ext cx="7786107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1">
            <a:spAutoFit/>
          </a:bodyPr>
          <a:lstStyle/>
          <a:p>
            <a:r>
              <a:rPr lang="ar-SA" sz="2400" dirty="0" smtClean="0">
                <a:solidFill>
                  <a:srgbClr val="FF33CC"/>
                </a:solidFill>
                <a:latin typeface="+mj-lt"/>
              </a:rPr>
              <a:t>أما إذا دخل على التمرين قوسين نبدأ بحل ما بداخل القوسين</a:t>
            </a:r>
          </a:p>
          <a:p>
            <a:r>
              <a:rPr lang="ar-SA" sz="2400" dirty="0" smtClean="0">
                <a:solidFill>
                  <a:srgbClr val="FF33CC"/>
                </a:solidFill>
                <a:latin typeface="+mj-lt"/>
              </a:rPr>
              <a:t> ومن ثم نحل العملية الأقوى بينهم.</a:t>
            </a:r>
            <a:endParaRPr lang="he-IL" sz="2400" dirty="0">
              <a:solidFill>
                <a:srgbClr val="FF33CC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3857628"/>
            <a:ext cx="248337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ar-SA" sz="2800" dirty="0" smtClean="0">
                <a:latin typeface="+mj-lt"/>
              </a:rPr>
              <a:t>1+5÷(4+6)×2</a:t>
            </a:r>
            <a:endParaRPr lang="he-IL" sz="28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28992" y="3786190"/>
            <a:ext cx="58384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latin typeface="+mj-lt"/>
              </a:rPr>
              <a:t>=</a:t>
            </a:r>
            <a:endParaRPr lang="he-IL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29058" y="3786190"/>
            <a:ext cx="92204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/>
              <a:t>_____</a:t>
            </a:r>
            <a:endParaRPr lang="he-IL" b="1" dirty="0"/>
          </a:p>
        </p:txBody>
      </p:sp>
      <p:sp>
        <p:nvSpPr>
          <p:cNvPr id="9" name="Curved Left Arrow 8"/>
          <p:cNvSpPr/>
          <p:nvPr/>
        </p:nvSpPr>
        <p:spPr>
          <a:xfrm rot="16511256">
            <a:off x="1997673" y="3264180"/>
            <a:ext cx="421071" cy="666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85918" y="3000372"/>
            <a:ext cx="69121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/>
              <a:t>____</a:t>
            </a:r>
            <a:endParaRPr lang="he-IL" dirty="0"/>
          </a:p>
        </p:txBody>
      </p:sp>
      <p:sp>
        <p:nvSpPr>
          <p:cNvPr id="12" name="Isosceles Triangle 11"/>
          <p:cNvSpPr/>
          <p:nvPr/>
        </p:nvSpPr>
        <p:spPr>
          <a:xfrm>
            <a:off x="5429256" y="2571744"/>
            <a:ext cx="3714744" cy="3357586"/>
          </a:xfrm>
          <a:prstGeom prst="triangle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</a:t>
            </a:r>
            <a:endParaRPr lang="he-IL" dirty="0"/>
          </a:p>
        </p:txBody>
      </p:sp>
      <p:cxnSp>
        <p:nvCxnSpPr>
          <p:cNvPr id="13" name="Straight Connector 12"/>
          <p:cNvCxnSpPr/>
          <p:nvPr/>
        </p:nvCxnSpPr>
        <p:spPr>
          <a:xfrm rot="10800000" flipH="1">
            <a:off x="6357950" y="4214818"/>
            <a:ext cx="18573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929322" y="5072074"/>
            <a:ext cx="27146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89907" y="3643314"/>
            <a:ext cx="995785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dirty="0" smtClean="0">
                <a:solidFill>
                  <a:srgbClr val="C00000"/>
                </a:solidFill>
                <a:latin typeface="+mj-lt"/>
              </a:rPr>
              <a:t>الأقواس</a:t>
            </a:r>
            <a:endParaRPr lang="he-IL" sz="2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29388" y="4500570"/>
            <a:ext cx="168668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>
                <a:solidFill>
                  <a:srgbClr val="C00000"/>
                </a:solidFill>
                <a:latin typeface="+mj-lt"/>
              </a:rPr>
              <a:t>الضرب والقسمة</a:t>
            </a:r>
            <a:endParaRPr lang="he-IL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88911" y="5429264"/>
            <a:ext cx="1566455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dirty="0" smtClean="0">
                <a:solidFill>
                  <a:srgbClr val="C00000"/>
                </a:solidFill>
                <a:latin typeface="+mj-lt"/>
              </a:rPr>
              <a:t>الجمع والطرح</a:t>
            </a:r>
            <a:endParaRPr lang="he-IL" sz="2000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56" y="428604"/>
            <a:ext cx="5838836" cy="838200"/>
          </a:xfrm>
        </p:spPr>
        <p:txBody>
          <a:bodyPr>
            <a:normAutofit fontScale="90000"/>
          </a:bodyPr>
          <a:lstStyle/>
          <a:p>
            <a:r>
              <a:rPr lang="ar-SA" dirty="0" smtClean="0">
                <a:solidFill>
                  <a:srgbClr val="C00000"/>
                </a:solidFill>
              </a:rPr>
              <a:t>ترتيب تنفيذ العمليات الحسابية</a:t>
            </a:r>
            <a:endParaRPr lang="he-IL" dirty="0">
              <a:solidFill>
                <a:srgbClr val="C00000"/>
              </a:solidFill>
            </a:endParaRPr>
          </a:p>
        </p:txBody>
      </p:sp>
      <p:pic>
        <p:nvPicPr>
          <p:cNvPr id="4098" name="Picture 2" descr="C:\Documents and Settings\pc\Desktop\math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71612"/>
            <a:ext cx="4929190" cy="5286388"/>
          </a:xfrm>
          <a:prstGeom prst="rect">
            <a:avLst/>
          </a:prstGeom>
          <a:noFill/>
        </p:spPr>
      </p:pic>
      <p:sp>
        <p:nvSpPr>
          <p:cNvPr id="5" name="Isosceles Triangle 4"/>
          <p:cNvSpPr/>
          <p:nvPr/>
        </p:nvSpPr>
        <p:spPr>
          <a:xfrm>
            <a:off x="5429256" y="2571744"/>
            <a:ext cx="3714744" cy="3357586"/>
          </a:xfrm>
          <a:prstGeom prst="triangle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</a:t>
            </a:r>
            <a:endParaRPr lang="he-IL" dirty="0"/>
          </a:p>
        </p:txBody>
      </p:sp>
      <p:cxnSp>
        <p:nvCxnSpPr>
          <p:cNvPr id="13" name="Straight Connector 12"/>
          <p:cNvCxnSpPr/>
          <p:nvPr/>
        </p:nvCxnSpPr>
        <p:spPr>
          <a:xfrm rot="10800000" flipH="1">
            <a:off x="6357950" y="4214818"/>
            <a:ext cx="18573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929322" y="5072074"/>
            <a:ext cx="27146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429388" y="4500570"/>
            <a:ext cx="168668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>
                <a:solidFill>
                  <a:srgbClr val="C00000"/>
                </a:solidFill>
                <a:latin typeface="+mj-lt"/>
              </a:rPr>
              <a:t>الضرب والقسمة</a:t>
            </a:r>
            <a:endParaRPr lang="he-IL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89907" y="3643314"/>
            <a:ext cx="995785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dirty="0" smtClean="0">
                <a:solidFill>
                  <a:srgbClr val="C00000"/>
                </a:solidFill>
                <a:latin typeface="+mj-lt"/>
              </a:rPr>
              <a:t>الأقواس</a:t>
            </a:r>
            <a:endParaRPr lang="he-IL" sz="2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2" name="Double Bracket 21"/>
          <p:cNvSpPr/>
          <p:nvPr/>
        </p:nvSpPr>
        <p:spPr>
          <a:xfrm>
            <a:off x="4071934" y="2357430"/>
            <a:ext cx="785818" cy="428628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88911" y="5429264"/>
            <a:ext cx="1566455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dirty="0" smtClean="0">
                <a:solidFill>
                  <a:srgbClr val="C00000"/>
                </a:solidFill>
                <a:latin typeface="+mj-lt"/>
              </a:rPr>
              <a:t>الجمع والطرح</a:t>
            </a:r>
            <a:endParaRPr lang="he-IL" sz="2000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168</TotalTime>
  <Words>254</Words>
  <Application>Microsoft Office PowerPoint</Application>
  <PresentationFormat>عرض على الشاشة (3:4)‏</PresentationFormat>
  <Paragraphs>58</Paragraphs>
  <Slides>10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Trek</vt:lpstr>
      <vt:lpstr>عرض تقديمي في PowerPoint</vt:lpstr>
      <vt:lpstr>عرض تقديمي في PowerPoint</vt:lpstr>
      <vt:lpstr>ولكن إذا كان التمرين يضم أكثر من عملية مختلفة؟؟!</vt:lpstr>
      <vt:lpstr>عرض تقديمي في PowerPoint</vt:lpstr>
      <vt:lpstr>اذا حل التمرين يكون حسب الأولوية</vt:lpstr>
      <vt:lpstr>ولكن ماذا يحدث إذا كان التمرين يحوي ضرب وقسمة فقط ؟</vt:lpstr>
      <vt:lpstr>وكذلك الأمر إذا كان التمرين يحوي جمع وطرح فقط </vt:lpstr>
      <vt:lpstr>عرض تقديمي في PowerPoint</vt:lpstr>
      <vt:lpstr>ترتيب تنفيذ العمليات الحسابية</vt:lpstr>
      <vt:lpstr>حل التمارين التالية:</vt:lpstr>
    </vt:vector>
  </TitlesOfParts>
  <Company>edlm83@hotmail.com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Arabic</cp:lastModifiedBy>
  <cp:revision>22</cp:revision>
  <dcterms:created xsi:type="dcterms:W3CDTF">2012-03-27T16:38:28Z</dcterms:created>
  <dcterms:modified xsi:type="dcterms:W3CDTF">2013-01-23T07:22:58Z</dcterms:modified>
</cp:coreProperties>
</file>