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62" r:id="rId5"/>
    <p:sldId id="263" r:id="rId6"/>
    <p:sldId id="258" r:id="rId7"/>
    <p:sldId id="264" r:id="rId8"/>
    <p:sldId id="265" r:id="rId9"/>
    <p:sldId id="259" r:id="rId10"/>
    <p:sldId id="261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31999E4-41B8-4907-A761-6A4341961DF7}" type="datetimeFigureOut">
              <a:rPr lang="he-IL"/>
              <a:pPr>
                <a:defRPr/>
              </a:pPr>
              <a:t>כ"ז/טבת/תשפ"א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97BFB4B-71BD-49FD-BC0D-A0FBDC3FC68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6729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1536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A60D21-85F0-444F-91EE-D359537004E8}" type="slidenum">
              <a:rPr lang="he-IL" alt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he-IL" alt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FABB5-49EC-4340-8D0E-11EDCF10D078}" type="datetimeFigureOut">
              <a:rPr lang="he-IL"/>
              <a:pPr>
                <a:defRPr/>
              </a:pPr>
              <a:t>כ"ז/טבת/תשפ"א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7CF0D-26D0-4DFC-A244-E194938B713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280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5B411-1B82-4D60-B658-19A75AAC16CE}" type="datetimeFigureOut">
              <a:rPr lang="he-IL"/>
              <a:pPr>
                <a:defRPr/>
              </a:pPr>
              <a:t>כ"ז/טבת/תשפ"א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456D7-E787-4BD0-9ED7-4C3690EB7E9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002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70A20-B87D-474A-84B8-FEDA185D783D}" type="datetimeFigureOut">
              <a:rPr lang="he-IL"/>
              <a:pPr>
                <a:defRPr/>
              </a:pPr>
              <a:t>כ"ז/טבת/תשפ"א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B2AF8-0742-47A9-BB36-ED1D1094084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937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D4A19-5CB7-463C-B5B1-3C96178BB702}" type="datetimeFigureOut">
              <a:rPr lang="he-IL"/>
              <a:pPr>
                <a:defRPr/>
              </a:pPr>
              <a:t>כ"ז/טבת/תשפ"א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4B9FE-1BCA-44E4-8994-DE23637944E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688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2BD61-B20D-43E1-A71A-CCA8CA79C2A4}" type="datetimeFigureOut">
              <a:rPr lang="he-IL"/>
              <a:pPr>
                <a:defRPr/>
              </a:pPr>
              <a:t>כ"ז/טבת/תשפ"א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B2764-DCF1-48E0-886A-BC3F175F0CA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141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685C6-B425-45F2-8AC1-7B2383200DE2}" type="datetimeFigureOut">
              <a:rPr lang="he-IL"/>
              <a:pPr>
                <a:defRPr/>
              </a:pPr>
              <a:t>כ"ז/טבת/תשפ"א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C6D0D-3003-4990-AF78-FEBC1636809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771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18DBC-C850-44C1-8CD8-D7DFD1AFE521}" type="datetimeFigureOut">
              <a:rPr lang="he-IL"/>
              <a:pPr>
                <a:defRPr/>
              </a:pPr>
              <a:t>כ"ז/טבת/תשפ"א</a:t>
            </a:fld>
            <a:endParaRPr lang="he-IL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BB65-8D8E-4672-86E3-1211EC53D15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373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7D4B2-9CE8-4060-B0B7-3C0F308CFCD5}" type="datetimeFigureOut">
              <a:rPr lang="he-IL"/>
              <a:pPr>
                <a:defRPr/>
              </a:pPr>
              <a:t>כ"ז/טבת/תשפ"א</a:t>
            </a:fld>
            <a:endParaRPr lang="he-IL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98231-CCDC-4016-A9F7-9013F5491E5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784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F319F-703B-42A7-8D3B-6B15D8694488}" type="datetimeFigureOut">
              <a:rPr lang="he-IL"/>
              <a:pPr>
                <a:defRPr/>
              </a:pPr>
              <a:t>כ"ז/טבת/תשפ"א</a:t>
            </a:fld>
            <a:endParaRPr lang="he-IL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E60B-0381-48C9-9EF0-FDA79450B64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742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2AD9-0B53-42A1-80B4-ABD7B3ABE27D}" type="datetimeFigureOut">
              <a:rPr lang="he-IL"/>
              <a:pPr>
                <a:defRPr/>
              </a:pPr>
              <a:t>כ"ז/טבת/תשפ"א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8AD0F-6DC0-4988-92B0-7E50AFE1251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0829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FD98-D2E9-4C9C-B831-F7A404C0FE6D}" type="datetimeFigureOut">
              <a:rPr lang="he-IL"/>
              <a:pPr>
                <a:defRPr/>
              </a:pPr>
              <a:t>כ"ז/טבת/תשפ"א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D5918-6722-4D16-B090-A3BB555B8C4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745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150837-96D3-493B-A781-99E26EE32425}" type="datetimeFigureOut">
              <a:rPr lang="he-IL"/>
              <a:pPr>
                <a:defRPr/>
              </a:pPr>
              <a:t>כ"ז/טבת/תשפ"א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B24945-D24E-4978-A061-AFFFFA98BFD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כותרת 1"/>
          <p:cNvSpPr>
            <a:spLocks noGrp="1"/>
          </p:cNvSpPr>
          <p:nvPr>
            <p:ph type="ctrTitle"/>
          </p:nvPr>
        </p:nvSpPr>
        <p:spPr>
          <a:xfrm>
            <a:off x="684213" y="1557338"/>
            <a:ext cx="7772400" cy="1470025"/>
          </a:xfrm>
        </p:spPr>
        <p:txBody>
          <a:bodyPr/>
          <a:lstStyle/>
          <a:p>
            <a:r>
              <a:rPr lang="ar-SA" altLang="he-IL" sz="7200" smtClean="0"/>
              <a:t>فئة الثديات (اللبونات)</a:t>
            </a:r>
            <a:endParaRPr lang="he-IL" altLang="he-IL" sz="7200" smtClean="0"/>
          </a:p>
        </p:txBody>
      </p:sp>
      <p:pic>
        <p:nvPicPr>
          <p:cNvPr id="2051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636963"/>
            <a:ext cx="168592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27450"/>
            <a:ext cx="4022725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כותרת 1"/>
          <p:cNvSpPr>
            <a:spLocks noGrp="1"/>
          </p:cNvSpPr>
          <p:nvPr>
            <p:ph type="title"/>
          </p:nvPr>
        </p:nvSpPr>
        <p:spPr>
          <a:xfrm>
            <a:off x="512763" y="115888"/>
            <a:ext cx="8229600" cy="1143000"/>
          </a:xfrm>
        </p:spPr>
        <p:txBody>
          <a:bodyPr/>
          <a:lstStyle/>
          <a:p>
            <a:r>
              <a:rPr lang="ar-SA" altLang="he-IL" smtClean="0"/>
              <a:t>الثديات والانسان</a:t>
            </a:r>
            <a:endParaRPr lang="he-IL" altLang="he-IL" smtClean="0"/>
          </a:p>
        </p:txBody>
      </p:sp>
      <p:sp>
        <p:nvSpPr>
          <p:cNvPr id="11267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525962"/>
          </a:xfrm>
        </p:spPr>
        <p:txBody>
          <a:bodyPr/>
          <a:lstStyle/>
          <a:p>
            <a:r>
              <a:rPr lang="ar-SA" altLang="he-IL" sz="3600" smtClean="0"/>
              <a:t>يربي الانسان الثديات لاحتياجات مختلفة مثل: الغذاء (اللحم، الحليب)، للزينة والمتعة، لتنفيذ اعمال، للمواصلات، للحراسة ،نقل البضائع، الرياضة، الصيد وغيرها.</a:t>
            </a:r>
          </a:p>
          <a:p>
            <a:endParaRPr lang="ar-SA" altLang="he-IL" sz="3600" smtClean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13113"/>
            <a:ext cx="4575175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3346450"/>
            <a:ext cx="23145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295650"/>
            <a:ext cx="4575175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292475"/>
            <a:ext cx="4575175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292475"/>
            <a:ext cx="4576763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3284538"/>
            <a:ext cx="4545012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3298825"/>
            <a:ext cx="4721225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284538"/>
            <a:ext cx="475138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3271838"/>
            <a:ext cx="477043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מציין מיקום תוכן 2"/>
          <p:cNvSpPr>
            <a:spLocks noGrp="1"/>
          </p:cNvSpPr>
          <p:nvPr>
            <p:ph idx="1"/>
          </p:nvPr>
        </p:nvSpPr>
        <p:spPr>
          <a:xfrm>
            <a:off x="323850" y="1412875"/>
            <a:ext cx="8399463" cy="1079500"/>
          </a:xfrm>
        </p:spPr>
        <p:txBody>
          <a:bodyPr/>
          <a:lstStyle/>
          <a:p>
            <a:r>
              <a:rPr lang="ar-SA" altLang="he-IL" sz="3600" smtClean="0"/>
              <a:t>يربي الانسان الاغنام ليأخذ منها الصوف لصناعة الملابس الصوفية، بالاضافة الى الحليب واللحم.</a:t>
            </a:r>
          </a:p>
          <a:p>
            <a:endParaRPr lang="he-IL" altLang="he-IL" sz="3600" smtClean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0" t="14494" r="7365"/>
          <a:stretch>
            <a:fillRect/>
          </a:stretch>
        </p:blipFill>
        <p:spPr bwMode="auto">
          <a:xfrm>
            <a:off x="323850" y="5130800"/>
            <a:ext cx="1306513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157788"/>
            <a:ext cx="20891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130800"/>
            <a:ext cx="22225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5065713"/>
            <a:ext cx="16351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667000"/>
            <a:ext cx="388778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כותרת 1"/>
          <p:cNvSpPr txBox="1">
            <a:spLocks/>
          </p:cNvSpPr>
          <p:nvPr/>
        </p:nvSpPr>
        <p:spPr>
          <a:xfrm>
            <a:off x="5083175" y="401638"/>
            <a:ext cx="3665538" cy="571500"/>
          </a:xfrm>
          <a:prstGeom prst="rect">
            <a:avLst/>
          </a:prstGeom>
        </p:spPr>
        <p:txBody>
          <a:bodyPr rtlCol="1" anchor="ctr">
            <a:normAutofit fontScale="8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ar-SA" i="1" dirty="0" smtClean="0">
                <a:solidFill>
                  <a:srgbClr val="7030A0"/>
                </a:solidFill>
              </a:rPr>
              <a:t>تابع للثديات والانسان</a:t>
            </a:r>
            <a:endParaRPr lang="he-IL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1323975"/>
          </a:xfrm>
        </p:spPr>
        <p:txBody>
          <a:bodyPr/>
          <a:lstStyle/>
          <a:p>
            <a:r>
              <a:rPr lang="ar-SA" altLang="he-IL" smtClean="0"/>
              <a:t>يربي الانسان الكلاب لاهداف متنوعة: للحراسة، للصيد، لمرافقة المكفوفين، لاقتفاء الاثر، الانقاذ، للتسلية وغيرها.</a:t>
            </a:r>
          </a:p>
          <a:p>
            <a:endParaRPr lang="he-IL" altLang="he-IL" smtClean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5083175" y="401638"/>
            <a:ext cx="3665538" cy="571500"/>
          </a:xfrm>
          <a:prstGeom prst="rect">
            <a:avLst/>
          </a:prstGeom>
        </p:spPr>
        <p:txBody>
          <a:bodyPr rtlCol="1" anchor="ctr">
            <a:normAutofit fontScale="8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ar-SA" i="1" dirty="0" smtClean="0">
                <a:solidFill>
                  <a:srgbClr val="7030A0"/>
                </a:solidFill>
              </a:rPr>
              <a:t>تابع للثديات والانسان</a:t>
            </a:r>
            <a:endParaRPr lang="he-IL" i="1" dirty="0">
              <a:solidFill>
                <a:srgbClr val="7030A0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2349500"/>
            <a:ext cx="4557712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2327275"/>
            <a:ext cx="5364162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2" t="11852" b="11958"/>
          <a:stretch>
            <a:fillRect/>
          </a:stretch>
        </p:blipFill>
        <p:spPr bwMode="auto">
          <a:xfrm>
            <a:off x="2008188" y="2327275"/>
            <a:ext cx="5364162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2327275"/>
            <a:ext cx="5362575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2327275"/>
            <a:ext cx="5486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u="sng" dirty="0" smtClean="0"/>
              <a:t>أجب عن الأسئلة التالية.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ar-JO" dirty="0" smtClean="0"/>
              <a:t>1)أعطوا </a:t>
            </a:r>
            <a:r>
              <a:rPr lang="ar-JO" dirty="0"/>
              <a:t>أمثلة لبيئات حياتية مختلفة تعيش فيها </a:t>
            </a:r>
            <a:r>
              <a:rPr lang="ar-JO" dirty="0" smtClean="0"/>
              <a:t>ثدييات:</a:t>
            </a:r>
          </a:p>
          <a:p>
            <a:pPr marL="0" indent="0">
              <a:buNone/>
            </a:pPr>
            <a:r>
              <a:rPr lang="ar-JO" dirty="0" smtClean="0"/>
              <a:t>_______________________________</a:t>
            </a:r>
          </a:p>
          <a:p>
            <a:pPr marL="0" indent="0">
              <a:buNone/>
            </a:pPr>
            <a:endParaRPr lang="ar-JO" dirty="0" smtClean="0"/>
          </a:p>
          <a:p>
            <a:pPr marL="0" indent="0">
              <a:buNone/>
            </a:pPr>
            <a:r>
              <a:rPr lang="ar-JO" dirty="0" smtClean="0"/>
              <a:t>2)</a:t>
            </a:r>
            <a:r>
              <a:rPr lang="ar-JO" b="1" u="sng" dirty="0"/>
              <a:t> أحيطوا دائرة حول الجمل الصحيحة </a:t>
            </a:r>
            <a:r>
              <a:rPr lang="ar-JO" b="1" u="sng" dirty="0" smtClean="0"/>
              <a:t>فقط.</a:t>
            </a:r>
          </a:p>
          <a:p>
            <a:pPr marL="0" indent="0">
              <a:buNone/>
            </a:pPr>
            <a:r>
              <a:rPr lang="ar-JO" b="1" dirty="0" smtClean="0"/>
              <a:t>أ.</a:t>
            </a:r>
            <a:r>
              <a:rPr lang="ar-JO" dirty="0"/>
              <a:t> جسم الثدييات مكسو بشعر أو فرو</a:t>
            </a:r>
            <a:r>
              <a:rPr lang="ar-JO" dirty="0" smtClean="0"/>
              <a:t>.</a:t>
            </a:r>
          </a:p>
          <a:p>
            <a:pPr marL="0" lvl="0" indent="0">
              <a:buNone/>
            </a:pPr>
            <a:r>
              <a:rPr lang="ar-JO" dirty="0" smtClean="0"/>
              <a:t>ب.</a:t>
            </a:r>
            <a:r>
              <a:rPr lang="ar-JO" dirty="0"/>
              <a:t> جميع الثدييات تتغذى فقط على اللحوم.</a:t>
            </a:r>
            <a:endParaRPr lang="en-US" dirty="0"/>
          </a:p>
          <a:p>
            <a:pPr marL="0" indent="0">
              <a:buNone/>
            </a:pPr>
            <a:r>
              <a:rPr lang="ar-JO" dirty="0" smtClean="0"/>
              <a:t>ج.</a:t>
            </a:r>
            <a:r>
              <a:rPr lang="ar-JO" dirty="0"/>
              <a:t> تتكاثر الثدييات بواسطة </a:t>
            </a:r>
            <a:r>
              <a:rPr lang="ar-JO" dirty="0" smtClean="0"/>
              <a:t>البيض.</a:t>
            </a:r>
          </a:p>
          <a:p>
            <a:pPr marL="0" indent="0">
              <a:buNone/>
            </a:pPr>
            <a:r>
              <a:rPr lang="ar-JO" dirty="0" smtClean="0"/>
              <a:t>د.</a:t>
            </a:r>
            <a:r>
              <a:rPr lang="ar-JO" dirty="0"/>
              <a:t> صيوان الأذنين ورضاعة الحليب هي المميزات </a:t>
            </a:r>
            <a:r>
              <a:rPr lang="ar-JO" dirty="0" smtClean="0"/>
              <a:t>الخاصة  </a:t>
            </a:r>
            <a:r>
              <a:rPr lang="ar-JO" dirty="0"/>
              <a:t>للثدييات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07937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9527"/>
          </a:xfrm>
        </p:spPr>
        <p:txBody>
          <a:bodyPr/>
          <a:lstStyle/>
          <a:p>
            <a:pPr marL="0" lvl="0" indent="0">
              <a:buNone/>
            </a:pPr>
            <a:r>
              <a:rPr lang="ar-JO" dirty="0" smtClean="0"/>
              <a:t>3)</a:t>
            </a:r>
            <a:r>
              <a:rPr lang="ar-JO" b="1" u="sng" dirty="0"/>
              <a:t> استعينوا بفقرة "الثدييات </a:t>
            </a:r>
            <a:r>
              <a:rPr lang="ar-JO" b="1" u="sng" dirty="0" smtClean="0"/>
              <a:t>والإنسان</a:t>
            </a:r>
            <a:r>
              <a:rPr lang="ar-JO" b="1" u="sng" dirty="0" smtClean="0"/>
              <a:t> "</a:t>
            </a:r>
            <a:endParaRPr lang="ar-JO" b="1" u="sng" dirty="0" smtClean="0"/>
          </a:p>
          <a:p>
            <a:r>
              <a:rPr lang="ar-JO" dirty="0"/>
              <a:t>أعطوا مثالاً لفائدة الثدييات للإنسان ومثالاً لضرر تسببه الثدييات </a:t>
            </a:r>
            <a:r>
              <a:rPr lang="ar-JO" dirty="0"/>
              <a:t>ل</a:t>
            </a:r>
            <a:r>
              <a:rPr lang="ar-JO" dirty="0" smtClean="0"/>
              <a:t>لإنسان</a:t>
            </a:r>
            <a:r>
              <a:rPr lang="ar-JO" dirty="0"/>
              <a:t>.</a:t>
            </a:r>
            <a:endParaRPr lang="en-US" dirty="0"/>
          </a:p>
          <a:p>
            <a:r>
              <a:rPr lang="ar-JO" dirty="0" smtClean="0"/>
              <a:t>---------------------------------------------------------</a:t>
            </a:r>
            <a:endParaRPr lang="en-US" dirty="0"/>
          </a:p>
          <a:p>
            <a:r>
              <a:rPr lang="ar-JO" dirty="0" smtClean="0"/>
              <a:t>---------------------------------------------------------</a:t>
            </a:r>
            <a:endParaRPr lang="en-US" dirty="0"/>
          </a:p>
          <a:p>
            <a:pPr lvl="0"/>
            <a:r>
              <a:rPr lang="ar-JO" dirty="0" smtClean="0"/>
              <a:t>4)</a:t>
            </a:r>
            <a:r>
              <a:rPr lang="ar-JO" b="1" dirty="0"/>
              <a:t> ما هي الشروط الحياتية التي يوفرها الإنسان للثدييات التي يربّيها؟</a:t>
            </a:r>
            <a:endParaRPr lang="en-US" dirty="0"/>
          </a:p>
          <a:p>
            <a:pPr marL="0" indent="0">
              <a:buNone/>
            </a:pPr>
            <a:r>
              <a:rPr lang="ar-JO" dirty="0" smtClean="0"/>
              <a:t> ---------------------------------------------------------</a:t>
            </a:r>
            <a:endParaRPr lang="en-US" dirty="0" smtClean="0"/>
          </a:p>
          <a:p>
            <a:pPr marL="0" indent="0">
              <a:buNone/>
            </a:pPr>
            <a:r>
              <a:rPr lang="ar-JO" dirty="0" smtClean="0"/>
              <a:t>----------------------------------------------------------</a:t>
            </a:r>
            <a:endParaRPr lang="en-US" dirty="0"/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40602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>
              <a:buNone/>
            </a:pPr>
            <a:r>
              <a:rPr lang="ar-JO" dirty="0" smtClean="0"/>
              <a:t>5)</a:t>
            </a:r>
            <a:r>
              <a:rPr lang="ar-JO" b="1" u="sng" dirty="0" smtClean="0"/>
              <a:t> أكتبوا الكلمات الناقصة في الجمل التالية.</a:t>
            </a:r>
          </a:p>
          <a:p>
            <a:pPr marL="0" lvl="0" indent="0">
              <a:buNone/>
            </a:pPr>
            <a:r>
              <a:rPr lang="ar-JO" dirty="0" smtClean="0"/>
              <a:t>أ. جسم الثدييات مغطى بجلد مكسو بـ ___________.</a:t>
            </a:r>
            <a:endParaRPr lang="en-US" dirty="0" smtClean="0"/>
          </a:p>
          <a:p>
            <a:pPr marL="0" lvl="0" indent="0">
              <a:buNone/>
            </a:pPr>
            <a:r>
              <a:rPr lang="ar-JO" dirty="0" err="1" smtClean="0"/>
              <a:t>ب.ما</a:t>
            </a:r>
            <a:r>
              <a:rPr lang="ar-JO" dirty="0" smtClean="0"/>
              <a:t> يُميّز الثدييات عن غيرها أنه يوجد في راسها ______.</a:t>
            </a:r>
          </a:p>
          <a:p>
            <a:pPr marL="0" lvl="0" indent="0">
              <a:buNone/>
            </a:pPr>
            <a:r>
              <a:rPr lang="ar-JO" dirty="0" smtClean="0"/>
              <a:t>ج. الأنثى _________ صغاراً بعد الحمل وترضعهم حليباً. </a:t>
            </a:r>
            <a:endParaRPr lang="en-US" dirty="0" smtClean="0"/>
          </a:p>
          <a:p>
            <a:pPr marL="0" indent="0">
              <a:buNone/>
            </a:pPr>
            <a:endParaRPr lang="ar-JO" dirty="0" smtClean="0"/>
          </a:p>
          <a:p>
            <a:pPr marL="0" indent="0">
              <a:buNone/>
            </a:pPr>
            <a:endParaRPr lang="ar-JO" dirty="0" smtClean="0"/>
          </a:p>
          <a:p>
            <a:pPr marL="0" indent="0">
              <a:buNone/>
            </a:pPr>
            <a:r>
              <a:rPr lang="ar-JO" b="1" u="sng" dirty="0"/>
              <a:t>أكملوا</a:t>
            </a:r>
            <a:r>
              <a:rPr lang="ar-JO" b="1" u="sng" dirty="0" smtClean="0"/>
              <a:t>:</a:t>
            </a:r>
            <a:r>
              <a:rPr lang="ar-JO" dirty="0"/>
              <a:t> </a:t>
            </a:r>
            <a:endParaRPr lang="en-US" dirty="0"/>
          </a:p>
          <a:p>
            <a:pPr marL="0" indent="0">
              <a:buNone/>
            </a:pPr>
            <a:r>
              <a:rPr lang="ar-JO" dirty="0"/>
              <a:t>جلد مكسو بشعر (فرو), لها صوانا أذنين , وولادة صغار وإرضاعها </a:t>
            </a:r>
            <a:r>
              <a:rPr lang="ar-JO" dirty="0" smtClean="0"/>
              <a:t>بالحليب هي </a:t>
            </a:r>
            <a:r>
              <a:rPr lang="ar-JO" dirty="0"/>
              <a:t>من مميزات فئة الـ ________</a:t>
            </a:r>
            <a:endParaRPr lang="en-US" dirty="0"/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06651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561975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dirty="0" smtClean="0"/>
              <a:t>صور لكائنات حية تتبع لفئة الثديات</a:t>
            </a:r>
            <a:endParaRPr lang="he-IL" dirty="0"/>
          </a:p>
        </p:txBody>
      </p:sp>
      <p:pic>
        <p:nvPicPr>
          <p:cNvPr id="24" name="מציין מיקום תוכן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6888" y="1711325"/>
            <a:ext cx="5559425" cy="4360863"/>
          </a:xfrm>
        </p:spPr>
      </p:pic>
      <p:pic>
        <p:nvPicPr>
          <p:cNvPr id="25" name="תמונה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70075"/>
            <a:ext cx="5546725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תמונה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2520950"/>
            <a:ext cx="4816475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תמונה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2557463"/>
            <a:ext cx="5526087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תמונה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708150"/>
            <a:ext cx="4587875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תמונה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2292350"/>
            <a:ext cx="53054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תמונה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2292350"/>
            <a:ext cx="4587875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תמונה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2049463"/>
            <a:ext cx="50546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תמונה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2557463"/>
            <a:ext cx="5203825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תמונה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2557463"/>
            <a:ext cx="4587875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תמונה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2557463"/>
            <a:ext cx="4900612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תמונה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1395413"/>
            <a:ext cx="5116512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תמונה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2352675"/>
            <a:ext cx="5094287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תמונה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2824163"/>
            <a:ext cx="4878388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תמונה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1544638"/>
            <a:ext cx="4587875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תמונה 3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557463"/>
            <a:ext cx="4413250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כותרת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012825"/>
          </a:xfrm>
        </p:spPr>
        <p:txBody>
          <a:bodyPr/>
          <a:lstStyle/>
          <a:p>
            <a:r>
              <a:rPr lang="ar-SA" altLang="he-IL" sz="4800" smtClean="0"/>
              <a:t>البيئة الحياتية</a:t>
            </a:r>
            <a:endParaRPr lang="he-IL" altLang="he-IL" sz="4800" smtClean="0"/>
          </a:p>
        </p:txBody>
      </p:sp>
      <p:sp>
        <p:nvSpPr>
          <p:cNvPr id="4099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2089150"/>
          </a:xfrm>
        </p:spPr>
        <p:txBody>
          <a:bodyPr/>
          <a:lstStyle/>
          <a:p>
            <a:r>
              <a:rPr lang="ar-SA" altLang="he-IL" sz="3600" smtClean="0"/>
              <a:t>تعيش الثديات في بيئات مختلفة ويمكن ايجادها في كل مكان تقريبا: في الغابة والحرش، في الصحراء، في البحر والنهر، وحتى في القطبين (الشمالي والجنوبي).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24175"/>
            <a:ext cx="4994275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909888"/>
            <a:ext cx="50038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938463"/>
            <a:ext cx="4973638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916238"/>
            <a:ext cx="50038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947988"/>
            <a:ext cx="5027613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944813"/>
            <a:ext cx="49720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1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SA" i="1" dirty="0" smtClean="0">
                <a:solidFill>
                  <a:srgbClr val="7030A0"/>
                </a:solidFill>
              </a:rPr>
              <a:t>تابع للبيئة الحياتية</a:t>
            </a:r>
            <a:endParaRPr lang="he-IL" i="1" dirty="0">
              <a:solidFill>
                <a:srgbClr val="7030A0"/>
              </a:solidFill>
            </a:endParaRPr>
          </a:p>
        </p:txBody>
      </p:sp>
      <p:sp>
        <p:nvSpPr>
          <p:cNvPr id="512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1684338"/>
          </a:xfrm>
        </p:spPr>
        <p:txBody>
          <a:bodyPr/>
          <a:lstStyle/>
          <a:p>
            <a:r>
              <a:rPr lang="ar-SA" altLang="he-IL" sz="4000" smtClean="0"/>
              <a:t>اكبر مجموعة في الثديات هي القوارض مثل الفئران والمناجذ. ومجموعة كبيرة اخرى هي الخفافيش التي لها قدرة على الطيران.</a:t>
            </a:r>
          </a:p>
          <a:p>
            <a:endParaRPr lang="he-IL" altLang="he-IL" sz="4000" smtClean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3351213"/>
            <a:ext cx="277812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351213"/>
            <a:ext cx="3252787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1213"/>
            <a:ext cx="273685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1728787"/>
          </a:xfrm>
        </p:spPr>
        <p:txBody>
          <a:bodyPr/>
          <a:lstStyle/>
          <a:p>
            <a:r>
              <a:rPr lang="ar-SA" altLang="he-IL" sz="4000" smtClean="0"/>
              <a:t>تكيف الثديات للبيئة كثير ومتنوع. مثلا، الحيتان والدلافين هي ثديات بحرية شكلها ومبنى جسمها يمكناها من السباحة في الماء.</a:t>
            </a:r>
            <a:endParaRPr lang="he-IL" altLang="he-IL" sz="4000" smtClean="0"/>
          </a:p>
          <a:p>
            <a:endParaRPr lang="he-IL" altLang="he-IL" sz="4000" smtClean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589338"/>
            <a:ext cx="248285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821238"/>
            <a:ext cx="26590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כותרת 1"/>
          <p:cNvSpPr txBox="1">
            <a:spLocks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ar-SA" altLang="he-IL" sz="4000" i="1">
                <a:solidFill>
                  <a:srgbClr val="7030A0"/>
                </a:solidFill>
                <a:cs typeface="Times New Roman" pitchFamily="18" charset="0"/>
              </a:rPr>
              <a:t>تابع للبيئة الحياتية</a:t>
            </a:r>
            <a:endParaRPr lang="he-IL" altLang="he-IL" sz="4000" i="1">
              <a:solidFill>
                <a:srgbClr val="7030A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he-IL" smtClean="0"/>
              <a:t>مميزات فئة الثديات</a:t>
            </a:r>
            <a:endParaRPr lang="he-IL" altLang="he-IL" smtClean="0"/>
          </a:p>
        </p:txBody>
      </p:sp>
      <p:sp>
        <p:nvSpPr>
          <p:cNvPr id="7171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49300"/>
          </a:xfrm>
        </p:spPr>
        <p:txBody>
          <a:bodyPr/>
          <a:lstStyle/>
          <a:p>
            <a:r>
              <a:rPr lang="ar-SA" altLang="he-IL" sz="4000" smtClean="0"/>
              <a:t>اغلب الثديات لها اذنان بارزتان - </a:t>
            </a:r>
            <a:r>
              <a:rPr lang="ar-SA" altLang="he-IL" sz="4000" b="1" smtClean="0"/>
              <a:t>صوان اذن</a:t>
            </a:r>
            <a:r>
              <a:rPr lang="ar-SA" altLang="he-IL" sz="4000" smtClean="0"/>
              <a:t>.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94" b="65390"/>
          <a:stretch>
            <a:fillRect/>
          </a:stretch>
        </p:blipFill>
        <p:spPr bwMode="auto">
          <a:xfrm>
            <a:off x="179388" y="2427288"/>
            <a:ext cx="2232025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2397125"/>
            <a:ext cx="2706688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2427288"/>
            <a:ext cx="23495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3913188"/>
            <a:ext cx="1562100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716463" y="346075"/>
            <a:ext cx="3970337" cy="706438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i="1" dirty="0" smtClean="0">
                <a:solidFill>
                  <a:srgbClr val="7030A0"/>
                </a:solidFill>
              </a:rPr>
              <a:t>تابع لمميزات الثديات</a:t>
            </a:r>
            <a:endParaRPr lang="he-IL" i="1" dirty="0">
              <a:solidFill>
                <a:srgbClr val="7030A0"/>
              </a:solidFill>
            </a:endParaRPr>
          </a:p>
        </p:txBody>
      </p:sp>
      <p:sp>
        <p:nvSpPr>
          <p:cNvPr id="8195" name="מציין מיקום תוכן 2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1252538"/>
          </a:xfrm>
        </p:spPr>
        <p:txBody>
          <a:bodyPr/>
          <a:lstStyle/>
          <a:p>
            <a:r>
              <a:rPr lang="ar-SA" altLang="he-IL" smtClean="0"/>
              <a:t>يكسو جسم الثديات جلد ويمكن ان يغطى بالشعر او الفرو او الصوف.</a:t>
            </a:r>
          </a:p>
          <a:p>
            <a:endParaRPr lang="he-IL" altLang="he-IL" smtClean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2251075"/>
            <a:ext cx="5075238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2271713"/>
            <a:ext cx="5049838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2274888"/>
            <a:ext cx="5075238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7"/>
          <a:stretch>
            <a:fillRect/>
          </a:stretch>
        </p:blipFill>
        <p:spPr bwMode="auto">
          <a:xfrm>
            <a:off x="2016125" y="2274888"/>
            <a:ext cx="5076825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מציין מיקום תוכן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1368425"/>
          </a:xfrm>
        </p:spPr>
        <p:txBody>
          <a:bodyPr/>
          <a:lstStyle/>
          <a:p>
            <a:r>
              <a:rPr lang="ar-SA" altLang="he-IL" sz="3600" smtClean="0"/>
              <a:t>تضع الاناث الجراء بعد الحمل.</a:t>
            </a:r>
          </a:p>
          <a:p>
            <a:r>
              <a:rPr lang="ar-SA" altLang="he-IL" sz="3600" smtClean="0"/>
              <a:t>ترضع الاناث جراءها بالحليب.</a:t>
            </a:r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4716463" y="274638"/>
            <a:ext cx="3970337" cy="706437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i="1" dirty="0" smtClean="0">
                <a:solidFill>
                  <a:srgbClr val="7030A0"/>
                </a:solidFill>
              </a:rPr>
              <a:t>تابع لمميزات الثديات</a:t>
            </a:r>
            <a:endParaRPr lang="he-IL" i="1" dirty="0">
              <a:solidFill>
                <a:srgbClr val="7030A0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684463"/>
            <a:ext cx="3167062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t="20317" r="20370" b="14075"/>
          <a:stretch>
            <a:fillRect/>
          </a:stretch>
        </p:blipFill>
        <p:spPr bwMode="auto">
          <a:xfrm>
            <a:off x="5580063" y="4005263"/>
            <a:ext cx="3332162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88913"/>
            <a:ext cx="320833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כותרת 1"/>
          <p:cNvSpPr>
            <a:spLocks noGrp="1"/>
          </p:cNvSpPr>
          <p:nvPr>
            <p:ph type="title"/>
          </p:nvPr>
        </p:nvSpPr>
        <p:spPr>
          <a:xfrm>
            <a:off x="5219700" y="274638"/>
            <a:ext cx="3467100" cy="777875"/>
          </a:xfrm>
        </p:spPr>
        <p:txBody>
          <a:bodyPr/>
          <a:lstStyle/>
          <a:p>
            <a:r>
              <a:rPr lang="ar-SA" altLang="he-IL" sz="3600" i="1" smtClean="0">
                <a:solidFill>
                  <a:srgbClr val="7030A0"/>
                </a:solidFill>
              </a:rPr>
              <a:t>تابع لمميزات الثديات</a:t>
            </a:r>
            <a:endParaRPr lang="he-IL" altLang="he-IL" sz="3600" i="1" smtClean="0">
              <a:solidFill>
                <a:srgbClr val="7030A0"/>
              </a:solidFill>
            </a:endParaRPr>
          </a:p>
        </p:txBody>
      </p:sp>
      <p:sp>
        <p:nvSpPr>
          <p:cNvPr id="10243" name="מציין מיקום תוכן 2"/>
          <p:cNvSpPr>
            <a:spLocks noGrp="1"/>
          </p:cNvSpPr>
          <p:nvPr>
            <p:ph idx="1"/>
          </p:nvPr>
        </p:nvSpPr>
        <p:spPr>
          <a:xfrm>
            <a:off x="468313" y="981075"/>
            <a:ext cx="8218487" cy="5256213"/>
          </a:xfrm>
        </p:spPr>
        <p:txBody>
          <a:bodyPr/>
          <a:lstStyle/>
          <a:p>
            <a:r>
              <a:rPr lang="ar-SA" altLang="he-IL" sz="3400" smtClean="0"/>
              <a:t>تتنفس الثديات الاكسجين الذي في الهواء عن طريق الرئتين.</a:t>
            </a:r>
            <a:endParaRPr lang="he-IL" altLang="he-IL" sz="3400" smtClean="0"/>
          </a:p>
          <a:p>
            <a:r>
              <a:rPr lang="ar-SA" altLang="he-IL" sz="3400" smtClean="0"/>
              <a:t>الحركة المنتشرة لدى الثديات هي المشي على اربع ارجل.</a:t>
            </a:r>
          </a:p>
          <a:p>
            <a:r>
              <a:rPr lang="ar-SA" altLang="he-IL" sz="3400" smtClean="0"/>
              <a:t>طريقة الحركة عند الثديات هي: المشي، الركض، القفز او السباحة.</a:t>
            </a:r>
          </a:p>
          <a:p>
            <a:r>
              <a:rPr lang="ar-SA" altLang="he-IL" sz="3400" smtClean="0"/>
              <a:t>هناك ثديات صغيرة جدا، متوسطة او ضخمة.</a:t>
            </a:r>
          </a:p>
          <a:p>
            <a:r>
              <a:rPr lang="ar-SA" altLang="he-IL" sz="3400" smtClean="0"/>
              <a:t>هناك ثديات تتغذى على النباتات فقط مثل الارنب. وثديات تتغذى على اللحوم مثل الاسد. وثديات تتغذى على اللحوم والنباتات (آكل كل شيء) مثل الخنزير.</a:t>
            </a:r>
            <a:endParaRPr lang="he-IL" altLang="he-IL" sz="3400" smtClean="0"/>
          </a:p>
          <a:p>
            <a:endParaRPr lang="he-IL" altLang="he-IL" sz="3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فئة الثديا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فئة الثديات</Template>
  <TotalTime>24</TotalTime>
  <Words>421</Words>
  <Application>Microsoft Office PowerPoint</Application>
  <PresentationFormat>‫הצגה על המסך (4:3)</PresentationFormat>
  <Paragraphs>52</Paragraphs>
  <Slides>15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9" baseType="lpstr">
      <vt:lpstr>Calibri</vt:lpstr>
      <vt:lpstr>Arial</vt:lpstr>
      <vt:lpstr>Times New Roman</vt:lpstr>
      <vt:lpstr>فئة الثديات</vt:lpstr>
      <vt:lpstr>فئة الثديات (اللبونات)</vt:lpstr>
      <vt:lpstr>صور لكائنات حية تتبع لفئة الثديات</vt:lpstr>
      <vt:lpstr>البيئة الحياتية</vt:lpstr>
      <vt:lpstr>تابع للبيئة الحياتية</vt:lpstr>
      <vt:lpstr>מצגת של PowerPoint</vt:lpstr>
      <vt:lpstr>مميزات فئة الثديات</vt:lpstr>
      <vt:lpstr>تابع لمميزات الثديات</vt:lpstr>
      <vt:lpstr>تابع لمميزات الثديات</vt:lpstr>
      <vt:lpstr>تابع لمميزات الثديات</vt:lpstr>
      <vt:lpstr>الثديات والانسان</vt:lpstr>
      <vt:lpstr>מצגת של PowerPoint</vt:lpstr>
      <vt:lpstr>מצגת של PowerPoint</vt:lpstr>
      <vt:lpstr>أجب عن الأسئلة التالية.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فئة الثديات (اللبونات)</dc:title>
  <dc:creator>U</dc:creator>
  <cp:lastModifiedBy>U</cp:lastModifiedBy>
  <cp:revision>4</cp:revision>
  <dcterms:created xsi:type="dcterms:W3CDTF">2021-01-11T08:37:19Z</dcterms:created>
  <dcterms:modified xsi:type="dcterms:W3CDTF">2021-01-11T09:01:56Z</dcterms:modified>
</cp:coreProperties>
</file>