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4"/>
  </p:notesMasterIdLst>
  <p:sldIdLst>
    <p:sldId id="261" r:id="rId2"/>
    <p:sldId id="256" r:id="rId3"/>
    <p:sldId id="258" r:id="rId4"/>
    <p:sldId id="257" r:id="rId5"/>
    <p:sldId id="259" r:id="rId6"/>
    <p:sldId id="260" r:id="rId7"/>
    <p:sldId id="262" r:id="rId8"/>
    <p:sldId id="265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21BD72E-F884-47B4-ABD6-8818CD1C03C4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D83EA62-FEA1-4B6A-B498-BC5CBB6882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673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3EA62-FEA1-4B6A-B498-BC5CBB68825B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168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368F7A-7EA3-4BA6-AB46-98FE78F50535}" type="datetimeFigureOut">
              <a:rPr lang="he-IL" smtClean="0"/>
              <a:t>א'/ניסן/תש"פ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0D16A46-792A-48D7-A824-5C6EE3DE608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khaldun.tzafonet.org.il/smaher/ffdf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408712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SA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 algn="ctr">
              <a:buNone/>
            </a:pPr>
            <a:endParaRPr lang="ar-SA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 algn="ctr">
              <a:buNone/>
            </a:pPr>
            <a:endParaRPr lang="ar-SA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 algn="ctr">
              <a:buNone/>
            </a:pPr>
            <a:endParaRPr lang="ar-SA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 algn="ctr">
              <a:buNone/>
            </a:pPr>
            <a:r>
              <a:rPr lang="ar-AE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وحدة تعليمية محوسبة</a:t>
            </a: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 </a:t>
            </a:r>
          </a:p>
          <a:p>
            <a:pPr marL="0" indent="0" algn="ctr">
              <a:buNone/>
            </a:pP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في الحساب </a:t>
            </a:r>
            <a:r>
              <a:rPr lang="ar-AE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 </a:t>
            </a: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ل</a:t>
            </a:r>
            <a:r>
              <a:rPr lang="ar-AE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لصف </a:t>
            </a: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الرابع </a:t>
            </a:r>
          </a:p>
          <a:p>
            <a:pPr marL="0" indent="0" algn="ctr">
              <a:buNone/>
            </a:pPr>
            <a:endParaRPr lang="ar-SA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 algn="ctr">
              <a:buNone/>
            </a:pP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موضوع الوحدة :- الضرب العامودي</a:t>
            </a:r>
            <a:endParaRPr lang="ar-AE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 algn="ctr">
              <a:buNone/>
            </a:pP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معلمة الموضوع  مرام </a:t>
            </a:r>
            <a:r>
              <a:rPr lang="ar-SA" sz="28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عواوده</a:t>
            </a:r>
            <a:r>
              <a:rPr lang="ar-SA" sz="2800" b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prstShdw prst="shdw17" dist="17961" dir="2700000">
                    <a:srgbClr val="999999"/>
                  </a:prstShdw>
                </a:effectLst>
                <a:latin typeface="Arial" pitchFamily="34" charset="0"/>
                <a:ea typeface="+mn-cs"/>
                <a:cs typeface="Arial" pitchFamily="34" charset="0"/>
              </a:rPr>
              <a:t> </a:t>
            </a:r>
          </a:p>
          <a:p>
            <a:pPr marL="0" indent="0" algn="ctr">
              <a:buNone/>
            </a:pPr>
            <a:endParaRPr lang="ar-SA" sz="28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ar-BH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الدروس مخصصة (من </a:t>
            </a:r>
            <a:r>
              <a:rPr lang="ar-SA" sz="2800" b="1" u="sng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ar-BH" sz="2800" b="1" u="sng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.03.2020 </a:t>
            </a:r>
            <a:r>
              <a:rPr lang="ar-BH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حتى </a:t>
            </a:r>
            <a:r>
              <a:rPr lang="ar-SA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1.4</a:t>
            </a:r>
            <a:r>
              <a:rPr lang="ar-BH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800" b="1" kern="10" dirty="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prstShdw prst="shdw17" dist="17961" dir="2700000">
                  <a:srgbClr val="999999"/>
                </a:prstShdw>
              </a:effectLst>
              <a:latin typeface="Arial" pitchFamily="34" charset="0"/>
              <a:ea typeface="+mn-cs"/>
              <a:cs typeface="Arial" pitchFamily="34" charset="0"/>
            </a:endParaRPr>
          </a:p>
          <a:p>
            <a:pPr marL="0" indent="0">
              <a:buNone/>
            </a:pPr>
            <a:endParaRPr lang="he-I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648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ar-SA" b="1" dirty="0"/>
              <a:t>شرح ماده الضرب العامودي</a:t>
            </a:r>
            <a:endParaRPr lang="en-US" dirty="0"/>
          </a:p>
          <a:p>
            <a:endParaRPr lang="he-IL" b="1" dirty="0"/>
          </a:p>
          <a:p>
            <a:r>
              <a:rPr lang="en-US" b="1" dirty="0">
                <a:hlinkClick r:id="rId2"/>
              </a:rPr>
              <a:t>https://sites.google.com/a/khaldun.tzafonet.org.il/smaher/ffdfd</a:t>
            </a:r>
            <a:endParaRPr lang="he-IL" b="1" dirty="0"/>
          </a:p>
          <a:p>
            <a:endParaRPr lang="en-US" b="1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150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56263" cy="1512168"/>
          </a:xfrm>
        </p:spPr>
        <p:txBody>
          <a:bodyPr/>
          <a:lstStyle/>
          <a:p>
            <a:r>
              <a:rPr lang="ar-SA" sz="4800" dirty="0">
                <a:latin typeface="Arial" pitchFamily="34" charset="0"/>
                <a:cs typeface="Arial" pitchFamily="34" charset="0"/>
              </a:rPr>
              <a:t>ضرب عدد ثنائي المنزلة بعدد ثنائي المنزلة </a:t>
            </a:r>
            <a:endParaRPr lang="he-IL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59" y="3639863"/>
            <a:ext cx="212910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16 × 15 =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2852936"/>
            <a:ext cx="1440160" cy="31085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600" dirty="0"/>
              <a:t>3</a:t>
            </a:r>
            <a:r>
              <a:rPr lang="ar-SA" sz="2800" dirty="0"/>
              <a:t>16     </a:t>
            </a:r>
          </a:p>
          <a:p>
            <a:pPr algn="ctr"/>
            <a:r>
              <a:rPr lang="ar-SA" sz="2800" dirty="0"/>
              <a:t>         ×</a:t>
            </a:r>
          </a:p>
          <a:p>
            <a:pPr algn="ctr"/>
            <a:r>
              <a:rPr lang="ar-SA" sz="2800" dirty="0"/>
              <a:t>15</a:t>
            </a:r>
          </a:p>
          <a:p>
            <a:pPr algn="ctr"/>
            <a:r>
              <a:rPr lang="ar-SA" sz="2800" dirty="0"/>
              <a:t> </a:t>
            </a:r>
            <a:r>
              <a:rPr lang="en-US" sz="2800" dirty="0"/>
              <a:t>    </a:t>
            </a:r>
            <a:r>
              <a:rPr lang="ar-SA" sz="2800" dirty="0"/>
              <a:t>80</a:t>
            </a:r>
            <a:r>
              <a:rPr lang="en-US" sz="2800" dirty="0"/>
              <a:t> </a:t>
            </a:r>
            <a:r>
              <a:rPr lang="ar-SA" sz="2800" dirty="0"/>
              <a:t>   </a:t>
            </a:r>
            <a:r>
              <a:rPr lang="en-US" sz="2800" dirty="0"/>
              <a:t> 160  </a:t>
            </a:r>
            <a:r>
              <a:rPr lang="ar-SA" sz="2800" dirty="0"/>
              <a:t>                </a:t>
            </a:r>
            <a:r>
              <a:rPr lang="en-US" sz="2800" dirty="0"/>
              <a:t>240   </a:t>
            </a:r>
            <a:endParaRPr lang="ar-SA" sz="2800" dirty="0"/>
          </a:p>
          <a:p>
            <a:pPr algn="ctr"/>
            <a:r>
              <a:rPr lang="ar-SA" sz="2800" dirty="0">
                <a:solidFill>
                  <a:srgbClr val="FF0000"/>
                </a:solidFill>
              </a:rPr>
              <a:t>          </a:t>
            </a:r>
            <a:endParaRPr lang="en-US" sz="2800" dirty="0"/>
          </a:p>
        </p:txBody>
      </p:sp>
      <p:cxnSp>
        <p:nvCxnSpPr>
          <p:cNvPr id="9" name="מחבר ישר 8"/>
          <p:cNvCxnSpPr/>
          <p:nvPr/>
        </p:nvCxnSpPr>
        <p:spPr>
          <a:xfrm>
            <a:off x="3635896" y="4149080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3707904" y="5013176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מלבן 14"/>
          <p:cNvSpPr/>
          <p:nvPr/>
        </p:nvSpPr>
        <p:spPr>
          <a:xfrm>
            <a:off x="4631540" y="4404662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16" name="מלבן 15"/>
          <p:cNvSpPr/>
          <p:nvPr/>
        </p:nvSpPr>
        <p:spPr>
          <a:xfrm>
            <a:off x="3900178" y="4324929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</p:spTree>
    <p:extLst>
      <p:ext uri="{BB962C8B-B14F-4D97-AF65-F5344CB8AC3E}">
        <p14:creationId xmlns:p14="http://schemas.microsoft.com/office/powerpoint/2010/main" val="274888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1512168"/>
          </a:xfrm>
        </p:spPr>
        <p:txBody>
          <a:bodyPr/>
          <a:lstStyle/>
          <a:p>
            <a:r>
              <a:rPr lang="ar-SA" sz="4800" dirty="0">
                <a:latin typeface="Arial" pitchFamily="34" charset="0"/>
                <a:cs typeface="Arial" pitchFamily="34" charset="0"/>
              </a:rPr>
              <a:t>ضرب عدد ثلاثي المنزلة بعدد ثنائي المنزلة </a:t>
            </a:r>
            <a:endParaRPr lang="he-IL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823" y="1963926"/>
            <a:ext cx="22509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140 × 12 =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מחבר ישר 8"/>
          <p:cNvCxnSpPr/>
          <p:nvPr/>
        </p:nvCxnSpPr>
        <p:spPr>
          <a:xfrm>
            <a:off x="2411760" y="4869160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2411760" y="4077072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11760" y="2708920"/>
            <a:ext cx="1440160" cy="31085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  140      </a:t>
            </a:r>
          </a:p>
          <a:p>
            <a:pPr algn="ctr"/>
            <a:r>
              <a:rPr lang="ar-SA" sz="2800" dirty="0"/>
              <a:t>          ×</a:t>
            </a:r>
          </a:p>
          <a:p>
            <a:pPr algn="ctr"/>
            <a:r>
              <a:rPr lang="ar-SA" sz="2800" dirty="0"/>
              <a:t>12</a:t>
            </a:r>
          </a:p>
          <a:p>
            <a:pPr algn="ctr"/>
            <a:r>
              <a:rPr lang="ar-SA" sz="2800" dirty="0"/>
              <a:t>   280               </a:t>
            </a:r>
          </a:p>
          <a:p>
            <a:pPr algn="ctr"/>
            <a:r>
              <a:rPr lang="ar-SA" sz="2800" dirty="0"/>
              <a:t>     1400 </a:t>
            </a:r>
          </a:p>
          <a:p>
            <a:pPr algn="ctr"/>
            <a:r>
              <a:rPr lang="ar-SA" sz="2800" dirty="0"/>
              <a:t>      </a:t>
            </a:r>
            <a:r>
              <a:rPr lang="ar-SA" sz="28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1680</a:t>
            </a:r>
            <a:r>
              <a:rPr lang="en-US" sz="2800" b="1" dirty="0">
                <a:latin typeface="Cambria Math" pitchFamily="18" charset="0"/>
                <a:ea typeface="Cambria Math" pitchFamily="18" charset="0"/>
              </a:rPr>
              <a:t>  </a:t>
            </a:r>
            <a:r>
              <a:rPr lang="ar-SA" sz="2800" b="1" dirty="0">
                <a:latin typeface="Cambria Math" pitchFamily="18" charset="0"/>
                <a:ea typeface="Cambria Math" pitchFamily="18" charset="0"/>
              </a:rPr>
              <a:t>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1920" y="4109301"/>
            <a:ext cx="101844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الاحاد</a:t>
            </a:r>
            <a:endParaRPr lang="he-IL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51920" y="4492127"/>
            <a:ext cx="109633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العشرات</a:t>
            </a:r>
            <a:endParaRPr lang="he-IL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66543" y="4829170"/>
            <a:ext cx="108170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المئات</a:t>
            </a:r>
            <a:endParaRPr lang="he-IL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2718398"/>
            <a:ext cx="1728192" cy="31085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  </a:t>
            </a:r>
            <a:r>
              <a:rPr lang="en-US" sz="2800" dirty="0"/>
              <a:t>5</a:t>
            </a:r>
            <a:r>
              <a:rPr lang="ar-SA" sz="2800" dirty="0"/>
              <a:t>48</a:t>
            </a:r>
          </a:p>
          <a:p>
            <a:pPr algn="ctr"/>
            <a:r>
              <a:rPr lang="ar-SA" sz="2800" dirty="0"/>
              <a:t>            ×</a:t>
            </a:r>
          </a:p>
          <a:p>
            <a:pPr algn="ctr"/>
            <a:r>
              <a:rPr lang="ar-SA" sz="2800" dirty="0"/>
              <a:t>22 </a:t>
            </a:r>
          </a:p>
          <a:p>
            <a:pPr algn="ctr"/>
            <a:r>
              <a:rPr lang="ar-SA" sz="2800" dirty="0"/>
              <a:t>  0</a:t>
            </a:r>
            <a:r>
              <a:rPr lang="en-US" sz="2800" dirty="0"/>
              <a:t>6</a:t>
            </a:r>
            <a:r>
              <a:rPr lang="ar-SA" sz="2800" dirty="0"/>
              <a:t>9</a:t>
            </a:r>
          </a:p>
          <a:p>
            <a:pPr algn="ctr"/>
            <a:r>
              <a:rPr lang="en-US" sz="2800" dirty="0"/>
              <a:t>    </a:t>
            </a:r>
            <a:r>
              <a:rPr lang="ar-SA" sz="2800" dirty="0"/>
              <a:t>9700</a:t>
            </a:r>
            <a:endParaRPr lang="ar-SA" sz="3200" b="1" dirty="0"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ar-SA" sz="2800" dirty="0"/>
              <a:t>  </a:t>
            </a:r>
            <a:r>
              <a:rPr lang="en-US" sz="2800" dirty="0"/>
              <a:t>    </a:t>
            </a:r>
            <a:r>
              <a:rPr lang="ar-SA" sz="28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10،660   </a:t>
            </a:r>
          </a:p>
          <a:p>
            <a:pPr algn="ctr"/>
            <a:r>
              <a:rPr lang="ar-SA" sz="28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ar-SA" sz="2800" dirty="0"/>
              <a:t>                           </a:t>
            </a:r>
            <a:r>
              <a:rPr lang="ar-SA" sz="24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     </a:t>
            </a:r>
            <a:endParaRPr lang="ar-SA" sz="2800" b="1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6" name="מחבר ישר 15"/>
          <p:cNvCxnSpPr/>
          <p:nvPr/>
        </p:nvCxnSpPr>
        <p:spPr>
          <a:xfrm>
            <a:off x="5148064" y="4030832"/>
            <a:ext cx="12241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>
            <a:off x="5093781" y="4869160"/>
            <a:ext cx="12784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/>
          <p:cNvSpPr/>
          <p:nvPr/>
        </p:nvSpPr>
        <p:spPr>
          <a:xfrm>
            <a:off x="5714207" y="240114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  <p:sp>
        <p:nvSpPr>
          <p:cNvPr id="18" name="מלבן 17"/>
          <p:cNvSpPr/>
          <p:nvPr/>
        </p:nvSpPr>
        <p:spPr>
          <a:xfrm>
            <a:off x="5485698" y="2410620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  <p:sp>
        <p:nvSpPr>
          <p:cNvPr id="19" name="מלבן 18"/>
          <p:cNvSpPr/>
          <p:nvPr/>
        </p:nvSpPr>
        <p:spPr>
          <a:xfrm>
            <a:off x="6370990" y="423051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20" name="מלבן 19"/>
          <p:cNvSpPr/>
          <p:nvPr/>
        </p:nvSpPr>
        <p:spPr>
          <a:xfrm>
            <a:off x="3412085" y="423051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21" name="מלבן 20"/>
          <p:cNvSpPr/>
          <p:nvPr/>
        </p:nvSpPr>
        <p:spPr>
          <a:xfrm>
            <a:off x="5809042" y="321297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  <p:sp>
        <p:nvSpPr>
          <p:cNvPr id="23" name="מלבן 22"/>
          <p:cNvSpPr/>
          <p:nvPr/>
        </p:nvSpPr>
        <p:spPr>
          <a:xfrm>
            <a:off x="5503103" y="306073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  <p:sp>
        <p:nvSpPr>
          <p:cNvPr id="24" name="מלבן 23"/>
          <p:cNvSpPr/>
          <p:nvPr/>
        </p:nvSpPr>
        <p:spPr>
          <a:xfrm>
            <a:off x="5337560" y="4149558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6348807" y="1939478"/>
            <a:ext cx="220605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485× 22 =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1520" y="2420888"/>
            <a:ext cx="8458200" cy="1222375"/>
          </a:xfrm>
        </p:spPr>
        <p:txBody>
          <a:bodyPr>
            <a:normAutofit/>
          </a:bodyPr>
          <a:lstStyle/>
          <a:p>
            <a:pPr algn="r"/>
            <a:r>
              <a:rPr lang="ar-S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 BLANCA" pitchFamily="2" charset="0"/>
              </a:rPr>
              <a:t>الضرب العامودي</a:t>
            </a:r>
            <a:endParaRPr lang="he-I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 BLANCA" pitchFamily="2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9512" y="3645024"/>
            <a:ext cx="8458200" cy="914400"/>
          </a:xfrm>
        </p:spPr>
        <p:txBody>
          <a:bodyPr>
            <a:normAutofit/>
          </a:bodyPr>
          <a:lstStyle/>
          <a:p>
            <a:r>
              <a:rPr lang="ar-SA" sz="2800" dirty="0"/>
              <a:t>ضرب عدد ثنائي المنزلة بعدد احادي المنزلة</a:t>
            </a:r>
            <a:endParaRPr lang="he-I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امامك التمرين </a:t>
            </a:r>
            <a:r>
              <a:rPr lang="ar-SA" dirty="0" err="1"/>
              <a:t>التالي:</a:t>
            </a:r>
            <a:endParaRPr lang="ar-SA" dirty="0"/>
          </a:p>
          <a:p>
            <a:pPr algn="l" rtl="0"/>
            <a:r>
              <a:rPr lang="ar-SA" dirty="0"/>
              <a:t>= </a:t>
            </a:r>
            <a:r>
              <a:rPr lang="ar-SA" dirty="0" err="1"/>
              <a:t>20 </a:t>
            </a:r>
            <a:r>
              <a:rPr lang="ar-SA" dirty="0"/>
              <a:t>× 6</a:t>
            </a:r>
          </a:p>
          <a:p>
            <a:endParaRPr lang="ar-SA" dirty="0"/>
          </a:p>
          <a:p>
            <a:r>
              <a:rPr lang="ar-SA" dirty="0"/>
              <a:t>كيف نحل تمرين ضرب عدد ثنائي المنزلة من عشرات كاملة بعدد احادي المنزلة</a:t>
            </a:r>
            <a:endParaRPr lang="he-IL" dirty="0"/>
          </a:p>
          <a:p>
            <a:r>
              <a:rPr lang="ar-SA" dirty="0"/>
              <a:t>نضرب </a:t>
            </a:r>
            <a:r>
              <a:rPr lang="ar-SA" dirty="0" err="1"/>
              <a:t>2 </a:t>
            </a:r>
            <a:r>
              <a:rPr lang="ar-SA" dirty="0"/>
              <a:t>× 6 الجواب 12 ونضيف 0 على يمين العدد في منزلة الاحاد ويصبح الجواب </a:t>
            </a:r>
            <a:r>
              <a:rPr lang="ar-SA" dirty="0">
                <a:solidFill>
                  <a:srgbClr val="C00000"/>
                </a:solidFill>
              </a:rPr>
              <a:t>120</a:t>
            </a:r>
            <a:endParaRPr lang="he-IL" dirty="0">
              <a:solidFill>
                <a:srgbClr val="C0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pPr algn="r"/>
            <a:r>
              <a:rPr lang="ar-SA" dirty="0"/>
              <a:t>الضرب بعشرات كاملة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297747" y="2564904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rgbClr val="C00000"/>
                </a:solidFill>
              </a:rPr>
              <a:t>120</a:t>
            </a:r>
            <a:endParaRPr lang="he-IL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8824" y="692696"/>
            <a:ext cx="8229600" cy="4525963"/>
          </a:xfrm>
        </p:spPr>
        <p:txBody>
          <a:bodyPr/>
          <a:lstStyle/>
          <a:p>
            <a:r>
              <a:rPr lang="ar-SA" dirty="0"/>
              <a:t>ارادت سهام شراء ثلاث قصص </a:t>
            </a:r>
            <a:r>
              <a:rPr lang="ar-SA" dirty="0" err="1"/>
              <a:t>لاهدائها</a:t>
            </a:r>
            <a:r>
              <a:rPr lang="ar-SA" dirty="0"/>
              <a:t> الى صديقاتها وثمن كل قصة 27 </a:t>
            </a:r>
            <a:r>
              <a:rPr lang="ar-SA" dirty="0" err="1"/>
              <a:t>شاقلاً</a:t>
            </a:r>
            <a:endParaRPr lang="ar-SA" dirty="0"/>
          </a:p>
          <a:p>
            <a:r>
              <a:rPr lang="ar-SA" dirty="0"/>
              <a:t>كم </a:t>
            </a:r>
            <a:r>
              <a:rPr lang="ar-SA" dirty="0" err="1"/>
              <a:t>شاقلاً</a:t>
            </a:r>
            <a:r>
              <a:rPr lang="ar-SA" dirty="0"/>
              <a:t> يجب ان تدفع </a:t>
            </a:r>
            <a:r>
              <a:rPr lang="ar-SA" dirty="0" err="1"/>
              <a:t>سهام؟</a:t>
            </a:r>
            <a:endParaRPr lang="ar-SA" dirty="0"/>
          </a:p>
          <a:p>
            <a:r>
              <a:rPr lang="ar-SA" u="sng" dirty="0" err="1">
                <a:solidFill>
                  <a:srgbClr val="C00000"/>
                </a:solidFill>
              </a:rPr>
              <a:t>الحل:</a:t>
            </a:r>
            <a:endParaRPr lang="ar-SA" u="sng" dirty="0">
              <a:solidFill>
                <a:srgbClr val="C00000"/>
              </a:solidFill>
            </a:endParaRPr>
          </a:p>
          <a:p>
            <a:pPr algn="l" rtl="0">
              <a:buNone/>
            </a:pPr>
            <a:r>
              <a:rPr lang="en-US" dirty="0"/>
              <a:t>    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ar-SA" dirty="0"/>
              <a:t>= </a:t>
            </a:r>
            <a:r>
              <a:rPr lang="ar-SA" dirty="0" err="1"/>
              <a:t>3 </a:t>
            </a:r>
            <a:r>
              <a:rPr lang="ar-SA" dirty="0"/>
              <a:t>× 27</a:t>
            </a:r>
            <a:r>
              <a:rPr lang="en-US" dirty="0"/>
              <a:t> </a:t>
            </a:r>
            <a:endParaRPr lang="ar-SA" dirty="0"/>
          </a:p>
          <a:p>
            <a:pPr algn="l" rtl="0">
              <a:buNone/>
            </a:pPr>
            <a:r>
              <a:rPr lang="en-US" dirty="0"/>
              <a:t>    </a:t>
            </a:r>
            <a:r>
              <a:rPr lang="ar-SA" dirty="0" err="1"/>
              <a:t>= (3 </a:t>
            </a:r>
            <a:r>
              <a:rPr lang="ar-SA" dirty="0"/>
              <a:t>× </a:t>
            </a:r>
            <a:r>
              <a:rPr lang="ar-SA" dirty="0" err="1"/>
              <a:t>7 ) + </a:t>
            </a:r>
            <a:r>
              <a:rPr lang="ar-SA" dirty="0"/>
              <a:t>( </a:t>
            </a:r>
            <a:r>
              <a:rPr lang="ar-SA" dirty="0" err="1"/>
              <a:t>3 </a:t>
            </a:r>
            <a:r>
              <a:rPr lang="ar-SA" dirty="0"/>
              <a:t>× 20</a:t>
            </a:r>
            <a:r>
              <a:rPr lang="ar-SA" dirty="0" err="1"/>
              <a:t>)</a:t>
            </a:r>
            <a:r>
              <a:rPr lang="en-US" dirty="0"/>
              <a:t> </a:t>
            </a:r>
            <a:endParaRPr lang="ar-SA" dirty="0"/>
          </a:p>
        </p:txBody>
      </p:sp>
      <p:sp>
        <p:nvSpPr>
          <p:cNvPr id="4" name="סוגר מסולסל שמאלי 3"/>
          <p:cNvSpPr/>
          <p:nvPr/>
        </p:nvSpPr>
        <p:spPr>
          <a:xfrm rot="16200000">
            <a:off x="2269458" y="4754485"/>
            <a:ext cx="427972" cy="1585737"/>
          </a:xfrm>
          <a:prstGeom prst="leftBrace">
            <a:avLst>
              <a:gd name="adj1" fmla="val 43521"/>
              <a:gd name="adj2" fmla="val 4935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סוגר מסולסל שמאלי 4"/>
          <p:cNvSpPr/>
          <p:nvPr/>
        </p:nvSpPr>
        <p:spPr>
          <a:xfrm rot="16200000">
            <a:off x="3243053" y="3749835"/>
            <a:ext cx="427972" cy="1082446"/>
          </a:xfrm>
          <a:prstGeom prst="leftBrace">
            <a:avLst>
              <a:gd name="adj1" fmla="val 43521"/>
              <a:gd name="adj2" fmla="val 4935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1187624" y="4653136"/>
            <a:ext cx="648072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SA" sz="2800" dirty="0"/>
              <a:t>60</a:t>
            </a:r>
            <a:endParaRPr lang="he-IL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4653136"/>
            <a:ext cx="648072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SA" sz="2800" dirty="0"/>
              <a:t>21</a:t>
            </a:r>
            <a:endParaRPr lang="he-IL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123728" y="4653136"/>
            <a:ext cx="648072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err="1"/>
              <a:t>+</a:t>
            </a:r>
            <a:endParaRPr lang="he-IL" sz="2800" dirty="0"/>
          </a:p>
        </p:txBody>
      </p:sp>
      <p:sp>
        <p:nvSpPr>
          <p:cNvPr id="9" name="סוגר מסולסל שמאלי 8"/>
          <p:cNvSpPr/>
          <p:nvPr/>
        </p:nvSpPr>
        <p:spPr>
          <a:xfrm rot="16200000">
            <a:off x="1298837" y="3677827"/>
            <a:ext cx="427972" cy="1082446"/>
          </a:xfrm>
          <a:prstGeom prst="leftBrace">
            <a:avLst>
              <a:gd name="adj1" fmla="val 43521"/>
              <a:gd name="adj2" fmla="val 4935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835696" y="5805264"/>
            <a:ext cx="1224136" cy="52322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81</a:t>
            </a:r>
            <a:endParaRPr lang="he-IL" sz="2800" dirty="0"/>
          </a:p>
        </p:txBody>
      </p:sp>
      <p:sp>
        <p:nvSpPr>
          <p:cNvPr id="11" name="הסבר ענן 10"/>
          <p:cNvSpPr/>
          <p:nvPr/>
        </p:nvSpPr>
        <p:spPr>
          <a:xfrm>
            <a:off x="1506644" y="1124744"/>
            <a:ext cx="2664296" cy="1080120"/>
          </a:xfrm>
          <a:prstGeom prst="cloudCallout">
            <a:avLst>
              <a:gd name="adj1" fmla="val -22872"/>
              <a:gd name="adj2" fmla="val 8870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27 = 20 + 7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3645024"/>
            <a:ext cx="1728192" cy="1261884"/>
          </a:xfrm>
          <a:prstGeom prst="rect">
            <a:avLst/>
          </a:prstGeom>
          <a:noFill/>
          <a:ln w="28575"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81</a:t>
            </a:r>
          </a:p>
          <a:p>
            <a:pPr algn="ctr"/>
            <a:r>
              <a:rPr lang="ar-SA" sz="2400" dirty="0" err="1"/>
              <a:t>شاقلاً</a:t>
            </a:r>
            <a:r>
              <a:rPr lang="ar-SA" sz="2400" dirty="0"/>
              <a:t> ستدفع سهام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5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1" animBg="1"/>
      <p:bldP spid="9" grpId="0" animBg="1"/>
      <p:bldP spid="10" grpId="0" animBg="1"/>
      <p:bldP spid="11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/>
          </a:p>
          <a:p>
            <a:pPr algn="l" rtl="0"/>
            <a:r>
              <a:rPr lang="ar-SA" dirty="0"/>
              <a:t>= </a:t>
            </a:r>
            <a:r>
              <a:rPr lang="ar-SA" dirty="0" err="1"/>
              <a:t>3 </a:t>
            </a:r>
            <a:r>
              <a:rPr lang="ar-SA" dirty="0"/>
              <a:t>× 27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نحل بطريقة عاموديه</a:t>
            </a:r>
            <a:endParaRPr lang="he-IL" dirty="0"/>
          </a:p>
        </p:txBody>
      </p:sp>
      <p:sp>
        <p:nvSpPr>
          <p:cNvPr id="4" name="הסבר ענן 3"/>
          <p:cNvSpPr/>
          <p:nvPr/>
        </p:nvSpPr>
        <p:spPr>
          <a:xfrm>
            <a:off x="179512" y="548680"/>
            <a:ext cx="2736304" cy="1080120"/>
          </a:xfrm>
          <a:prstGeom prst="cloudCallout">
            <a:avLst>
              <a:gd name="adj1" fmla="val -15165"/>
              <a:gd name="adj2" fmla="val 1088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27 = 20 + 7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3068960"/>
            <a:ext cx="1368152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7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3 </a:t>
            </a:r>
          </a:p>
          <a:p>
            <a:pPr algn="ctr"/>
            <a:r>
              <a:rPr lang="ar-SA" sz="2800" dirty="0"/>
              <a:t>21</a:t>
            </a:r>
          </a:p>
          <a:p>
            <a:pPr algn="ctr"/>
            <a:endParaRPr lang="en-US" sz="2800" dirty="0"/>
          </a:p>
        </p:txBody>
      </p:sp>
      <p:cxnSp>
        <p:nvCxnSpPr>
          <p:cNvPr id="7" name="מחבר ישר 6"/>
          <p:cNvCxnSpPr/>
          <p:nvPr/>
        </p:nvCxnSpPr>
        <p:spPr>
          <a:xfrm>
            <a:off x="1115616" y="4365104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27784" y="3068960"/>
            <a:ext cx="1368152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 2</a:t>
            </a:r>
            <a:r>
              <a:rPr lang="ar-SA" sz="2800" dirty="0">
                <a:solidFill>
                  <a:srgbClr val="FF0000"/>
                </a:solidFill>
              </a:rPr>
              <a:t>0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3 </a:t>
            </a:r>
          </a:p>
          <a:p>
            <a:pPr algn="ctr"/>
            <a:r>
              <a:rPr lang="ar-SA" sz="2800" dirty="0"/>
              <a:t>6</a:t>
            </a:r>
            <a:r>
              <a:rPr lang="ar-SA" sz="2800" dirty="0">
                <a:solidFill>
                  <a:srgbClr val="FF0000"/>
                </a:solidFill>
              </a:rPr>
              <a:t>0</a:t>
            </a:r>
          </a:p>
          <a:p>
            <a:pPr algn="ctr"/>
            <a:endParaRPr lang="en-US" sz="2800" dirty="0"/>
          </a:p>
        </p:txBody>
      </p:sp>
      <p:cxnSp>
        <p:nvCxnSpPr>
          <p:cNvPr id="21" name="מחבר ישר 20"/>
          <p:cNvCxnSpPr/>
          <p:nvPr/>
        </p:nvCxnSpPr>
        <p:spPr>
          <a:xfrm>
            <a:off x="2771800" y="4365104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>
            <a:off x="4139952" y="4365104"/>
            <a:ext cx="1656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הסבר ענן 24"/>
          <p:cNvSpPr/>
          <p:nvPr/>
        </p:nvSpPr>
        <p:spPr>
          <a:xfrm>
            <a:off x="3995936" y="1484784"/>
            <a:ext cx="2088232" cy="2232248"/>
          </a:xfrm>
          <a:prstGeom prst="cloudCallout">
            <a:avLst>
              <a:gd name="adj1" fmla="val -11102"/>
              <a:gd name="adj2" fmla="val 7160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4">
                    <a:lumMod val="50000"/>
                  </a:schemeClr>
                </a:solidFill>
              </a:rPr>
              <a:t>ندمج تمرينا الضرب في تمرين ضرب واحد وبشكل عامودي</a:t>
            </a:r>
            <a:endParaRPr lang="he-IL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84168" y="2924945"/>
            <a:ext cx="1440160" cy="31085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 27</a:t>
            </a:r>
            <a:r>
              <a:rPr lang="ar-SA" sz="2800" dirty="0">
                <a:solidFill>
                  <a:srgbClr val="FF0000"/>
                </a:solidFill>
              </a:rPr>
              <a:t>  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3</a:t>
            </a:r>
          </a:p>
          <a:p>
            <a:pPr algn="ctr"/>
            <a:endParaRPr lang="ar-SA" sz="2800" dirty="0"/>
          </a:p>
          <a:p>
            <a:pPr algn="ctr"/>
            <a:endParaRPr lang="ar-SA" sz="2800" dirty="0"/>
          </a:p>
          <a:p>
            <a:pPr algn="ctr"/>
            <a:endParaRPr lang="ar-SA" sz="2800" dirty="0">
              <a:solidFill>
                <a:srgbClr val="FF0000"/>
              </a:solidFill>
            </a:endParaRPr>
          </a:p>
          <a:p>
            <a:pPr algn="ctr"/>
            <a:endParaRPr lang="en-US" sz="2800" dirty="0"/>
          </a:p>
        </p:txBody>
      </p:sp>
      <p:cxnSp>
        <p:nvCxnSpPr>
          <p:cNvPr id="27" name="מחבר ישר 26"/>
          <p:cNvCxnSpPr/>
          <p:nvPr/>
        </p:nvCxnSpPr>
        <p:spPr>
          <a:xfrm>
            <a:off x="6300192" y="4221088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מלבן 27"/>
          <p:cNvSpPr/>
          <p:nvPr/>
        </p:nvSpPr>
        <p:spPr>
          <a:xfrm rot="16200000">
            <a:off x="6408204" y="2312876"/>
            <a:ext cx="936104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احاد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9" name="מלבן 28"/>
          <p:cNvSpPr/>
          <p:nvPr/>
        </p:nvSpPr>
        <p:spPr>
          <a:xfrm rot="16200000">
            <a:off x="6102170" y="2330878"/>
            <a:ext cx="936104" cy="25202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عشرات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68344" y="4273351"/>
            <a:ext cx="12961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الاحاد</a:t>
            </a:r>
            <a:endParaRPr lang="he-IL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452320" y="4705399"/>
            <a:ext cx="151216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العشرات</a:t>
            </a:r>
            <a:endParaRPr lang="he-IL" sz="1400" b="1" dirty="0"/>
          </a:p>
        </p:txBody>
      </p:sp>
      <p:cxnSp>
        <p:nvCxnSpPr>
          <p:cNvPr id="33" name="מחבר חץ ישר 32"/>
          <p:cNvCxnSpPr/>
          <p:nvPr/>
        </p:nvCxnSpPr>
        <p:spPr>
          <a:xfrm flipH="1">
            <a:off x="7164288" y="4437112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חץ ישר 33"/>
          <p:cNvCxnSpPr/>
          <p:nvPr/>
        </p:nvCxnSpPr>
        <p:spPr>
          <a:xfrm flipH="1">
            <a:off x="7092280" y="4869160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/>
          <p:cNvCxnSpPr/>
          <p:nvPr/>
        </p:nvCxnSpPr>
        <p:spPr>
          <a:xfrm>
            <a:off x="6228184" y="5157192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28184" y="4221088"/>
            <a:ext cx="1152128" cy="9253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360"/>
              </a:lnSpc>
            </a:pPr>
            <a:r>
              <a:rPr lang="ar-SA" sz="2400" dirty="0"/>
              <a:t>21 </a:t>
            </a:r>
          </a:p>
          <a:p>
            <a:pPr algn="ctr">
              <a:lnSpc>
                <a:spcPts val="3360"/>
              </a:lnSpc>
            </a:pPr>
            <a:endParaRPr lang="ar-SA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372200" y="4725144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60</a:t>
            </a:r>
            <a:endParaRPr lang="he-IL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300192" y="5157192"/>
            <a:ext cx="864096" cy="5283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360"/>
              </a:lnSpc>
            </a:pPr>
            <a:r>
              <a:rPr lang="ar-SA" sz="2800" dirty="0">
                <a:solidFill>
                  <a:srgbClr val="FF0000"/>
                </a:solidFill>
              </a:rPr>
              <a:t>81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19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 algn="r"/>
            <a:r>
              <a:rPr lang="ar-SA" dirty="0"/>
              <a:t>نحل تمريناً اخر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188640"/>
            <a:ext cx="20882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/>
              <a:t>= </a:t>
            </a:r>
            <a:r>
              <a:rPr lang="ar-SA" sz="2800" dirty="0" err="1"/>
              <a:t>5 </a:t>
            </a:r>
            <a:r>
              <a:rPr lang="ar-SA" sz="2800" dirty="0"/>
              <a:t>× 57</a:t>
            </a:r>
            <a:endParaRPr lang="he-IL" sz="2800" dirty="0"/>
          </a:p>
        </p:txBody>
      </p:sp>
      <p:sp>
        <p:nvSpPr>
          <p:cNvPr id="5" name="הסבר ענן 4"/>
          <p:cNvSpPr/>
          <p:nvPr/>
        </p:nvSpPr>
        <p:spPr>
          <a:xfrm>
            <a:off x="0" y="548680"/>
            <a:ext cx="2520280" cy="1008112"/>
          </a:xfrm>
          <a:prstGeom prst="cloudCallout">
            <a:avLst>
              <a:gd name="adj1" fmla="val 58641"/>
              <a:gd name="adj2" fmla="val -55167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err="1">
                <a:solidFill>
                  <a:schemeClr val="tx1"/>
                </a:solidFill>
              </a:rPr>
              <a:t>7 </a:t>
            </a:r>
            <a:r>
              <a:rPr lang="ar-SA" sz="2000" dirty="0">
                <a:solidFill>
                  <a:schemeClr val="tx1"/>
                </a:solidFill>
              </a:rPr>
              <a:t>+ </a:t>
            </a:r>
            <a:r>
              <a:rPr lang="ar-SA" sz="2000" dirty="0" err="1">
                <a:solidFill>
                  <a:schemeClr val="tx1"/>
                </a:solidFill>
              </a:rPr>
              <a:t>50 </a:t>
            </a:r>
            <a:r>
              <a:rPr lang="ar-SA" sz="2000" dirty="0">
                <a:solidFill>
                  <a:schemeClr val="tx1"/>
                </a:solidFill>
              </a:rPr>
              <a:t>= 57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1196752"/>
            <a:ext cx="48965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نضرب في البداية 7 ضرب 5 ونكتب 35</a:t>
            </a:r>
            <a:endParaRPr lang="he-I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192771" y="1599183"/>
            <a:ext cx="55556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وبعد ذلك نضرب 50 ضرب 5 ونكتب 250</a:t>
            </a:r>
            <a:endParaRPr lang="he-IL" sz="2400" dirty="0"/>
          </a:p>
        </p:txBody>
      </p:sp>
      <p:sp>
        <p:nvSpPr>
          <p:cNvPr id="8" name="מלבן מעוגל 7"/>
          <p:cNvSpPr/>
          <p:nvPr/>
        </p:nvSpPr>
        <p:spPr>
          <a:xfrm>
            <a:off x="611560" y="3284984"/>
            <a:ext cx="3240360" cy="23042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3573016"/>
            <a:ext cx="72008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7 </a:t>
            </a:r>
          </a:p>
          <a:p>
            <a:r>
              <a:rPr lang="ar-SA" sz="2400" dirty="0"/>
              <a:t>   </a:t>
            </a:r>
            <a:r>
              <a:rPr lang="ar-SA" sz="2400" dirty="0" err="1"/>
              <a:t>×</a:t>
            </a:r>
            <a:r>
              <a:rPr lang="ar-SA" sz="2400" dirty="0"/>
              <a:t> </a:t>
            </a:r>
          </a:p>
          <a:p>
            <a:r>
              <a:rPr lang="ar-SA" sz="2400" dirty="0"/>
              <a:t>5 </a:t>
            </a:r>
          </a:p>
          <a:p>
            <a:r>
              <a:rPr lang="ar-SA" sz="2400" dirty="0"/>
              <a:t>35</a:t>
            </a:r>
            <a:endParaRPr lang="he-I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3573016"/>
            <a:ext cx="72008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5</a:t>
            </a:r>
            <a:r>
              <a:rPr lang="ar-SA" sz="2400" dirty="0">
                <a:solidFill>
                  <a:srgbClr val="FF0000"/>
                </a:solidFill>
              </a:rPr>
              <a:t>0</a:t>
            </a:r>
            <a:r>
              <a:rPr lang="ar-SA" sz="2400" dirty="0"/>
              <a:t> </a:t>
            </a:r>
          </a:p>
          <a:p>
            <a:r>
              <a:rPr lang="ar-SA" sz="2400" dirty="0"/>
              <a:t>   </a:t>
            </a:r>
            <a:r>
              <a:rPr lang="ar-SA" sz="2400" dirty="0" err="1"/>
              <a:t>×</a:t>
            </a:r>
            <a:r>
              <a:rPr lang="ar-SA" sz="2400" dirty="0"/>
              <a:t> </a:t>
            </a:r>
          </a:p>
          <a:p>
            <a:r>
              <a:rPr lang="ar-SA" sz="2400" dirty="0"/>
              <a:t>5 </a:t>
            </a:r>
          </a:p>
          <a:p>
            <a:r>
              <a:rPr lang="ar-SA" sz="2400" dirty="0"/>
              <a:t>25</a:t>
            </a:r>
            <a:r>
              <a:rPr lang="ar-SA" sz="2400" dirty="0">
                <a:solidFill>
                  <a:srgbClr val="FF0000"/>
                </a:solidFill>
              </a:rPr>
              <a:t>0</a:t>
            </a:r>
            <a:endParaRPr lang="he-IL" sz="2400" dirty="0">
              <a:solidFill>
                <a:srgbClr val="FF0000"/>
              </a:solidFill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827584" y="4725144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2627784" y="4725144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>
            <a:off x="3995936" y="4653136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לבן מעוגל 15"/>
          <p:cNvSpPr/>
          <p:nvPr/>
        </p:nvSpPr>
        <p:spPr>
          <a:xfrm>
            <a:off x="6300192" y="3068960"/>
            <a:ext cx="2016224" cy="29523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6876256" y="3212976"/>
            <a:ext cx="72008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57 </a:t>
            </a:r>
          </a:p>
          <a:p>
            <a:r>
              <a:rPr lang="ar-SA" sz="2400" dirty="0"/>
              <a:t>   </a:t>
            </a:r>
            <a:r>
              <a:rPr lang="ar-SA" sz="2400" dirty="0" err="1"/>
              <a:t>×</a:t>
            </a:r>
            <a:r>
              <a:rPr lang="ar-SA" sz="2400" dirty="0"/>
              <a:t> </a:t>
            </a:r>
          </a:p>
          <a:p>
            <a:r>
              <a:rPr lang="ar-SA" sz="2400" dirty="0"/>
              <a:t>5 </a:t>
            </a:r>
          </a:p>
        </p:txBody>
      </p:sp>
      <p:cxnSp>
        <p:nvCxnSpPr>
          <p:cNvPr id="18" name="מחבר ישר 17"/>
          <p:cNvCxnSpPr/>
          <p:nvPr/>
        </p:nvCxnSpPr>
        <p:spPr>
          <a:xfrm>
            <a:off x="6876256" y="4365104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48264" y="4365104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35</a:t>
            </a:r>
            <a:endParaRPr lang="he-IL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804248" y="4797152"/>
            <a:ext cx="8640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250</a:t>
            </a:r>
            <a:endParaRPr lang="he-IL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876256" y="5343599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rgbClr val="C00000"/>
                </a:solidFill>
              </a:rPr>
              <a:t>285</a:t>
            </a:r>
            <a:endParaRPr lang="he-IL" sz="2400" dirty="0">
              <a:solidFill>
                <a:srgbClr val="C00000"/>
              </a:solidFill>
            </a:endParaRPr>
          </a:p>
        </p:txBody>
      </p:sp>
      <p:sp>
        <p:nvSpPr>
          <p:cNvPr id="22" name="מלבן 21"/>
          <p:cNvSpPr/>
          <p:nvPr/>
        </p:nvSpPr>
        <p:spPr>
          <a:xfrm rot="16200000">
            <a:off x="7020272" y="2708921"/>
            <a:ext cx="792088" cy="216024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احاد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3" name="מלבן 22"/>
          <p:cNvSpPr/>
          <p:nvPr/>
        </p:nvSpPr>
        <p:spPr>
          <a:xfrm rot="16200000">
            <a:off x="6714238" y="2762926"/>
            <a:ext cx="936104" cy="252028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عشرات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24" name="מחבר ישר 23"/>
          <p:cNvCxnSpPr/>
          <p:nvPr/>
        </p:nvCxnSpPr>
        <p:spPr>
          <a:xfrm>
            <a:off x="6948264" y="5301208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מלבן 26"/>
          <p:cNvSpPr/>
          <p:nvPr/>
        </p:nvSpPr>
        <p:spPr>
          <a:xfrm rot="16200000">
            <a:off x="6588224" y="2708920"/>
            <a:ext cx="792088" cy="216024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مئات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20072" y="4437112"/>
            <a:ext cx="10081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err="1">
                <a:solidFill>
                  <a:srgbClr val="C00000"/>
                </a:solidFill>
              </a:rPr>
              <a:t>5 </a:t>
            </a:r>
            <a:r>
              <a:rPr lang="ar-SA" sz="2000" dirty="0">
                <a:solidFill>
                  <a:srgbClr val="C00000"/>
                </a:solidFill>
              </a:rPr>
              <a:t>× 7</a:t>
            </a:r>
            <a:endParaRPr lang="he-IL" sz="2000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92080" y="4941168"/>
            <a:ext cx="10081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err="1">
                <a:solidFill>
                  <a:srgbClr val="C00000"/>
                </a:solidFill>
              </a:rPr>
              <a:t>5 </a:t>
            </a:r>
            <a:r>
              <a:rPr lang="ar-SA" sz="2000" dirty="0">
                <a:solidFill>
                  <a:srgbClr val="C00000"/>
                </a:solidFill>
              </a:rPr>
              <a:t>× 50</a:t>
            </a:r>
            <a:endParaRPr lang="he-IL" sz="2000" dirty="0">
              <a:solidFill>
                <a:srgbClr val="C00000"/>
              </a:solidFill>
            </a:endParaRPr>
          </a:p>
        </p:txBody>
      </p:sp>
      <p:cxnSp>
        <p:nvCxnSpPr>
          <p:cNvPr id="31" name="מחבר חץ ישר 30"/>
          <p:cNvCxnSpPr>
            <a:endCxn id="19" idx="1"/>
          </p:cNvCxnSpPr>
          <p:nvPr/>
        </p:nvCxnSpPr>
        <p:spPr>
          <a:xfrm>
            <a:off x="6444208" y="4581128"/>
            <a:ext cx="504056" cy="148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/>
          <p:nvPr/>
        </p:nvCxnSpPr>
        <p:spPr>
          <a:xfrm>
            <a:off x="6372200" y="5085184"/>
            <a:ext cx="504056" cy="148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00"/>
                            </p:stCondLst>
                            <p:childTnLst>
                              <p:par>
                                <p:cTn id="9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7" grpId="0"/>
      <p:bldP spid="8" grpId="0" animBg="1"/>
      <p:bldP spid="9" grpId="0"/>
      <p:bldP spid="10" grpId="0"/>
      <p:bldP spid="16" grpId="0" animBg="1"/>
      <p:bldP spid="17" grpId="0"/>
      <p:bldP spid="19" grpId="0"/>
      <p:bldP spid="20" grpId="0"/>
      <p:bldP spid="20" grpId="1"/>
      <p:bldP spid="21" grpId="0"/>
      <p:bldP spid="22" grpId="0"/>
      <p:bldP spid="23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b="1" dirty="0">
                <a:latin typeface="Arial" pitchFamily="34" charset="0"/>
                <a:cs typeface="Arial" pitchFamily="34" charset="0"/>
              </a:rPr>
              <a:t>ضرب عدد ثلاثي المنزلة بعدد احادي المنزلة</a:t>
            </a: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ar-SA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ar-SA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ar-SA" b="1" dirty="0">
                <a:latin typeface="Arial" pitchFamily="34" charset="0"/>
                <a:cs typeface="Arial" pitchFamily="34" charset="0"/>
              </a:rPr>
              <a:t>ضرب عدد رباعي المنزلة بعدد احادي المنزلة</a:t>
            </a: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228184" y="1412776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buClr>
                <a:srgbClr val="873624"/>
              </a:buClr>
            </a:pPr>
            <a:r>
              <a:rPr lang="ar-SA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الضرب العامودي </a:t>
            </a:r>
          </a:p>
        </p:txBody>
      </p:sp>
    </p:spTree>
    <p:extLst>
      <p:ext uri="{BB962C8B-B14F-4D97-AF65-F5344CB8AC3E}">
        <p14:creationId xmlns:p14="http://schemas.microsoft.com/office/powerpoint/2010/main" val="2012444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1" y="0"/>
            <a:ext cx="9339151" cy="6741367"/>
          </a:xfrm>
        </p:spPr>
        <p:txBody>
          <a:bodyPr/>
          <a:lstStyle/>
          <a:p>
            <a:pPr algn="l" rtl="0"/>
            <a:endParaRPr lang="en-US" dirty="0"/>
          </a:p>
          <a:p>
            <a:r>
              <a:rPr lang="ar-SA" dirty="0"/>
              <a:t> </a:t>
            </a:r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843079" y="332656"/>
            <a:ext cx="8193417" cy="1054250"/>
          </a:xfrm>
        </p:spPr>
        <p:txBody>
          <a:bodyPr/>
          <a:lstStyle/>
          <a:p>
            <a:pPr algn="r"/>
            <a:r>
              <a:rPr lang="ar-SA" sz="3200" dirty="0"/>
              <a:t>نحل بطريقة عاموديه</a:t>
            </a:r>
            <a:r>
              <a:rPr lang="he-IL" sz="3200" dirty="0"/>
              <a:t> </a:t>
            </a:r>
            <a:br>
              <a:rPr lang="he-IL" sz="3200" dirty="0">
                <a:solidFill>
                  <a:schemeClr val="tx1"/>
                </a:solidFill>
              </a:rPr>
            </a:br>
            <a:r>
              <a:rPr lang="ar-SA" sz="3200" dirty="0"/>
              <a:t>ضرب عدد ثلاثي المنزلة  بعدد احادي المنزلة</a:t>
            </a:r>
            <a:endParaRPr lang="he-IL" sz="3200" dirty="0"/>
          </a:p>
        </p:txBody>
      </p:sp>
      <p:sp>
        <p:nvSpPr>
          <p:cNvPr id="5" name="הסבר ענן 4"/>
          <p:cNvSpPr/>
          <p:nvPr/>
        </p:nvSpPr>
        <p:spPr>
          <a:xfrm>
            <a:off x="-95326" y="116632"/>
            <a:ext cx="3083150" cy="1440160"/>
          </a:xfrm>
          <a:prstGeom prst="cloudCallout">
            <a:avLst>
              <a:gd name="adj1" fmla="val -17614"/>
              <a:gd name="adj2" fmla="val 809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   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068960"/>
            <a:ext cx="1368152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1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3</a:t>
            </a:r>
          </a:p>
          <a:p>
            <a:pPr algn="ctr"/>
            <a:r>
              <a:rPr lang="ar-SA" sz="2800" dirty="0"/>
              <a:t> 3</a:t>
            </a:r>
          </a:p>
          <a:p>
            <a:pPr algn="ctr"/>
            <a:endParaRPr lang="en-US" sz="2800" dirty="0"/>
          </a:p>
        </p:txBody>
      </p:sp>
      <p:cxnSp>
        <p:nvCxnSpPr>
          <p:cNvPr id="7" name="מחבר ישר 6"/>
          <p:cNvCxnSpPr/>
          <p:nvPr/>
        </p:nvCxnSpPr>
        <p:spPr>
          <a:xfrm>
            <a:off x="192707" y="4351155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91680" y="3068960"/>
            <a:ext cx="1368152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7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3 </a:t>
            </a:r>
          </a:p>
          <a:p>
            <a:pPr algn="ctr"/>
            <a:r>
              <a:rPr lang="ar-SA" sz="2800" dirty="0"/>
              <a:t>  21         </a:t>
            </a:r>
          </a:p>
          <a:p>
            <a:pPr algn="ctr"/>
            <a:endParaRPr lang="en-US" sz="2800" dirty="0"/>
          </a:p>
        </p:txBody>
      </p:sp>
      <p:cxnSp>
        <p:nvCxnSpPr>
          <p:cNvPr id="9" name="מחבר ישר 8"/>
          <p:cNvCxnSpPr/>
          <p:nvPr/>
        </p:nvCxnSpPr>
        <p:spPr>
          <a:xfrm>
            <a:off x="1691680" y="4351155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5856" y="3068960"/>
            <a:ext cx="1368152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 2</a:t>
            </a:r>
            <a:r>
              <a:rPr lang="ar-SA" sz="2800" dirty="0">
                <a:solidFill>
                  <a:srgbClr val="FF0000"/>
                </a:solidFill>
              </a:rPr>
              <a:t>00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3 </a:t>
            </a:r>
          </a:p>
          <a:p>
            <a:pPr algn="ctr"/>
            <a:r>
              <a:rPr lang="ar-SA" sz="2800" dirty="0"/>
              <a:t>   6</a:t>
            </a:r>
            <a:r>
              <a:rPr lang="ar-SA" sz="2800" dirty="0">
                <a:solidFill>
                  <a:srgbClr val="FF0000"/>
                </a:solidFill>
              </a:rPr>
              <a:t>00     </a:t>
            </a:r>
          </a:p>
          <a:p>
            <a:pPr algn="ctr"/>
            <a:endParaRPr lang="en-US" sz="2800" dirty="0"/>
          </a:p>
        </p:txBody>
      </p:sp>
      <p:sp>
        <p:nvSpPr>
          <p:cNvPr id="12" name="הסבר ענן 11"/>
          <p:cNvSpPr/>
          <p:nvPr/>
        </p:nvSpPr>
        <p:spPr>
          <a:xfrm>
            <a:off x="4700836" y="1848091"/>
            <a:ext cx="1872208" cy="1780892"/>
          </a:xfrm>
          <a:prstGeom prst="cloudCallout">
            <a:avLst>
              <a:gd name="adj1" fmla="val -11102"/>
              <a:gd name="adj2" fmla="val 7160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4">
                    <a:lumMod val="50000"/>
                  </a:schemeClr>
                </a:solidFill>
              </a:rPr>
              <a:t>ندمج تمرينا الضرب في تمرين ضرب واحد وبشكل عامودي</a:t>
            </a:r>
            <a:endParaRPr lang="he-IL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3" name="מחבר חץ ישר 12"/>
          <p:cNvCxnSpPr/>
          <p:nvPr/>
        </p:nvCxnSpPr>
        <p:spPr>
          <a:xfrm>
            <a:off x="4727600" y="4232296"/>
            <a:ext cx="1656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3275856" y="4351155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85398" y="2388656"/>
            <a:ext cx="1440160" cy="31085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271     </a:t>
            </a:r>
          </a:p>
          <a:p>
            <a:pPr algn="ctr"/>
            <a:r>
              <a:rPr lang="ar-SA" sz="2800" dirty="0"/>
              <a:t>      ×</a:t>
            </a:r>
          </a:p>
          <a:p>
            <a:pPr algn="ctr"/>
            <a:r>
              <a:rPr lang="ar-SA" sz="2800" dirty="0"/>
              <a:t>3</a:t>
            </a:r>
          </a:p>
          <a:p>
            <a:pPr algn="ctr"/>
            <a:r>
              <a:rPr lang="ar-SA" sz="2800" dirty="0"/>
              <a:t>3</a:t>
            </a:r>
          </a:p>
          <a:p>
            <a:pPr algn="ctr"/>
            <a:r>
              <a:rPr lang="ar-SA" sz="2800" dirty="0"/>
              <a:t>   210                </a:t>
            </a:r>
          </a:p>
          <a:p>
            <a:pPr algn="ctr"/>
            <a:r>
              <a:rPr lang="ar-SA" sz="2800" dirty="0"/>
              <a:t>   600     </a:t>
            </a:r>
          </a:p>
          <a:p>
            <a:pPr algn="ctr"/>
            <a:r>
              <a:rPr lang="ar-SA" sz="2800" dirty="0">
                <a:solidFill>
                  <a:srgbClr val="FF0000"/>
                </a:solidFill>
              </a:rPr>
              <a:t>    </a:t>
            </a:r>
            <a:r>
              <a:rPr lang="ar-SA" sz="2800" b="1" dirty="0">
                <a:solidFill>
                  <a:srgbClr val="FF0000"/>
                </a:solidFill>
              </a:rPr>
              <a:t>813</a:t>
            </a:r>
            <a:r>
              <a:rPr lang="ar-SA" sz="2800" dirty="0">
                <a:solidFill>
                  <a:srgbClr val="FF0000"/>
                </a:solidFill>
              </a:rPr>
              <a:t>      </a:t>
            </a:r>
            <a:endParaRPr lang="en-US" sz="2800" dirty="0"/>
          </a:p>
        </p:txBody>
      </p:sp>
      <p:cxnSp>
        <p:nvCxnSpPr>
          <p:cNvPr id="22" name="מחבר ישר 21"/>
          <p:cNvCxnSpPr/>
          <p:nvPr/>
        </p:nvCxnSpPr>
        <p:spPr>
          <a:xfrm>
            <a:off x="6681128" y="3679698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6685398" y="4941220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119036" y="3679698"/>
            <a:ext cx="101844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الاحاد</a:t>
            </a:r>
            <a:endParaRPr lang="he-IL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172400" y="4150881"/>
            <a:ext cx="109633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العشرات</a:t>
            </a:r>
            <a:endParaRPr lang="he-IL" sz="1400" b="1" dirty="0"/>
          </a:p>
        </p:txBody>
      </p:sp>
      <p:cxnSp>
        <p:nvCxnSpPr>
          <p:cNvPr id="26" name="מחבר חץ ישר 25"/>
          <p:cNvCxnSpPr/>
          <p:nvPr/>
        </p:nvCxnSpPr>
        <p:spPr>
          <a:xfrm flipH="1">
            <a:off x="7548809" y="4335706"/>
            <a:ext cx="672552" cy="5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/>
          <p:cNvCxnSpPr/>
          <p:nvPr/>
        </p:nvCxnSpPr>
        <p:spPr>
          <a:xfrm flipH="1">
            <a:off x="7542287" y="3890482"/>
            <a:ext cx="694209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 flipH="1">
            <a:off x="7596336" y="4777372"/>
            <a:ext cx="6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72400" y="4614437"/>
            <a:ext cx="108170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المئات</a:t>
            </a:r>
            <a:endParaRPr lang="he-IL" sz="1400" b="1" dirty="0"/>
          </a:p>
        </p:txBody>
      </p:sp>
      <p:sp>
        <p:nvSpPr>
          <p:cNvPr id="44" name="מלבן 43"/>
          <p:cNvSpPr/>
          <p:nvPr/>
        </p:nvSpPr>
        <p:spPr>
          <a:xfrm>
            <a:off x="217257" y="500098"/>
            <a:ext cx="2554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prstClr val="black"/>
                </a:solidFill>
              </a:rPr>
              <a:t>271</a:t>
            </a:r>
            <a:r>
              <a:rPr lang="en-US" sz="2400" b="1" dirty="0"/>
              <a:t> </a:t>
            </a:r>
            <a:r>
              <a:rPr lang="en-US" sz="3200" b="1" dirty="0"/>
              <a:t>=</a:t>
            </a:r>
            <a:r>
              <a:rPr lang="en-US" sz="2000" b="1" dirty="0"/>
              <a:t>200+70+ 3</a:t>
            </a:r>
            <a:endParaRPr lang="he-IL" sz="2400" b="1" dirty="0"/>
          </a:p>
        </p:txBody>
      </p:sp>
      <p:sp>
        <p:nvSpPr>
          <p:cNvPr id="45" name="מלבן 44"/>
          <p:cNvSpPr/>
          <p:nvPr/>
        </p:nvSpPr>
        <p:spPr>
          <a:xfrm rot="16200000">
            <a:off x="7331243" y="1864132"/>
            <a:ext cx="710120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احاد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 rot="16200000">
            <a:off x="7017763" y="1864132"/>
            <a:ext cx="761016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عشرات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1" name="מלבן 50"/>
          <p:cNvSpPr/>
          <p:nvPr/>
        </p:nvSpPr>
        <p:spPr>
          <a:xfrm rot="16200000">
            <a:off x="6753273" y="1887938"/>
            <a:ext cx="713932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مئات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2" name="מלבן 51"/>
          <p:cNvSpPr/>
          <p:nvPr/>
        </p:nvSpPr>
        <p:spPr>
          <a:xfrm>
            <a:off x="173719" y="2276872"/>
            <a:ext cx="20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ar-SA" sz="2400" dirty="0"/>
              <a:t> </a:t>
            </a:r>
            <a:r>
              <a:rPr lang="ar-SA" sz="2400" b="1" dirty="0">
                <a:solidFill>
                  <a:srgbClr val="FF0000"/>
                </a:solidFill>
              </a:rPr>
              <a:t>813</a:t>
            </a:r>
            <a:r>
              <a:rPr lang="ar-SA" sz="2400" dirty="0"/>
              <a:t>= 3 × 271</a:t>
            </a:r>
            <a:endParaRPr lang="en-US" sz="2400" dirty="0"/>
          </a:p>
        </p:txBody>
      </p:sp>
      <p:cxnSp>
        <p:nvCxnSpPr>
          <p:cNvPr id="28" name="מחבר חץ ישר 27"/>
          <p:cNvCxnSpPr/>
          <p:nvPr/>
        </p:nvCxnSpPr>
        <p:spPr>
          <a:xfrm flipV="1">
            <a:off x="6293059" y="4398994"/>
            <a:ext cx="727213" cy="1308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22077" y="4398994"/>
            <a:ext cx="15654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نضيف عدد ال 0 في ضرب العشرات</a:t>
            </a:r>
            <a:endParaRPr lang="he-IL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727600" y="5004288"/>
            <a:ext cx="15654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نضيف عدد ال 0 في ضرب المئات </a:t>
            </a:r>
            <a:endParaRPr lang="he-IL" sz="1400" b="1" dirty="0"/>
          </a:p>
        </p:txBody>
      </p:sp>
      <p:cxnSp>
        <p:nvCxnSpPr>
          <p:cNvPr id="34" name="מחבר חץ ישר 33"/>
          <p:cNvCxnSpPr/>
          <p:nvPr/>
        </p:nvCxnSpPr>
        <p:spPr>
          <a:xfrm flipV="1">
            <a:off x="6293059" y="4777372"/>
            <a:ext cx="525565" cy="3661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מלבן 34"/>
          <p:cNvSpPr/>
          <p:nvPr/>
        </p:nvSpPr>
        <p:spPr>
          <a:xfrm>
            <a:off x="7811571" y="438198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36" name="מלבן 35"/>
          <p:cNvSpPr/>
          <p:nvPr/>
        </p:nvSpPr>
        <p:spPr>
          <a:xfrm>
            <a:off x="7762286" y="383924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20469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45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11" grpId="0" animBg="1"/>
      <p:bldP spid="12" grpId="0" animBg="1"/>
      <p:bldP spid="20" grpId="0" animBg="1"/>
      <p:bldP spid="24" grpId="0" animBg="1"/>
      <p:bldP spid="25" grpId="0" animBg="1"/>
      <p:bldP spid="32" grpId="0" animBg="1"/>
      <p:bldP spid="45" grpId="0" animBg="1"/>
      <p:bldP spid="50" grpId="0" animBg="1"/>
      <p:bldP spid="51" grpId="0" animBg="1"/>
      <p:bldP spid="29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1" y="0"/>
            <a:ext cx="9339151" cy="6741367"/>
          </a:xfrm>
        </p:spPr>
        <p:txBody>
          <a:bodyPr/>
          <a:lstStyle/>
          <a:p>
            <a:pPr algn="l" rtl="0"/>
            <a:endParaRPr lang="en-US" dirty="0"/>
          </a:p>
          <a:p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3059832" y="116632"/>
            <a:ext cx="5976664" cy="1270274"/>
          </a:xfrm>
        </p:spPr>
        <p:txBody>
          <a:bodyPr/>
          <a:lstStyle/>
          <a:p>
            <a:pPr algn="r"/>
            <a:r>
              <a:rPr lang="ar-SA" sz="2800" dirty="0"/>
              <a:t>نحل بطريقة عاموديه</a:t>
            </a:r>
            <a:br>
              <a:rPr lang="he-IL" sz="4800" dirty="0">
                <a:solidFill>
                  <a:schemeClr val="tx1"/>
                </a:solidFill>
              </a:rPr>
            </a:br>
            <a:r>
              <a:rPr lang="ar-SA" sz="2800" dirty="0"/>
              <a:t>ضرب عدد رباعي المنزلة  بعدد احادي المنزلة</a:t>
            </a:r>
            <a:endParaRPr lang="he-IL" sz="2800" dirty="0"/>
          </a:p>
        </p:txBody>
      </p:sp>
      <p:sp>
        <p:nvSpPr>
          <p:cNvPr id="5" name="הסבר ענן 4"/>
          <p:cNvSpPr/>
          <p:nvPr/>
        </p:nvSpPr>
        <p:spPr>
          <a:xfrm>
            <a:off x="-95326" y="116632"/>
            <a:ext cx="3258572" cy="1440160"/>
          </a:xfrm>
          <a:prstGeom prst="cloudCallout">
            <a:avLst>
              <a:gd name="adj1" fmla="val -17614"/>
              <a:gd name="adj2" fmla="val 809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   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068960"/>
            <a:ext cx="936104" cy="26776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1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4</a:t>
            </a:r>
          </a:p>
          <a:p>
            <a:r>
              <a:rPr lang="ar-SA" sz="2800" dirty="0"/>
              <a:t> </a:t>
            </a:r>
          </a:p>
          <a:p>
            <a:pPr algn="ctr"/>
            <a:r>
              <a:rPr lang="ar-SA" sz="2800" dirty="0"/>
              <a:t>4</a:t>
            </a:r>
          </a:p>
          <a:p>
            <a:pPr algn="ctr"/>
            <a:endParaRPr lang="ar-SA" sz="2800" dirty="0"/>
          </a:p>
        </p:txBody>
      </p:sp>
      <p:cxnSp>
        <p:nvCxnSpPr>
          <p:cNvPr id="7" name="מחבר ישר 6"/>
          <p:cNvCxnSpPr/>
          <p:nvPr/>
        </p:nvCxnSpPr>
        <p:spPr>
          <a:xfrm>
            <a:off x="173719" y="4422286"/>
            <a:ext cx="7372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40603" y="3072996"/>
            <a:ext cx="983125" cy="26776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7</a:t>
            </a:r>
          </a:p>
          <a:p>
            <a:pPr algn="ctr"/>
            <a:r>
              <a:rPr lang="ar-SA" sz="2800" dirty="0"/>
              <a:t>      </a:t>
            </a:r>
            <a:r>
              <a:rPr lang="ar-SA" sz="2800" dirty="0" err="1"/>
              <a:t>×</a:t>
            </a:r>
            <a:endParaRPr lang="ar-SA" sz="2800" dirty="0"/>
          </a:p>
          <a:p>
            <a:pPr algn="ctr"/>
            <a:r>
              <a:rPr lang="ar-SA" sz="2800" dirty="0"/>
              <a:t>4 </a:t>
            </a:r>
          </a:p>
          <a:p>
            <a:pPr algn="l"/>
            <a:r>
              <a:rPr lang="ar-SA" sz="2800" dirty="0"/>
              <a:t>   </a:t>
            </a:r>
          </a:p>
          <a:p>
            <a:pPr algn="l"/>
            <a:r>
              <a:rPr lang="ar-SA" sz="2800" dirty="0"/>
              <a:t>28</a:t>
            </a:r>
          </a:p>
          <a:p>
            <a:pPr algn="l"/>
            <a:r>
              <a:rPr lang="ar-SA" sz="2800" dirty="0"/>
              <a:t>        </a:t>
            </a:r>
          </a:p>
        </p:txBody>
      </p:sp>
      <p:cxnSp>
        <p:nvCxnSpPr>
          <p:cNvPr id="9" name="מחבר ישר 8"/>
          <p:cNvCxnSpPr/>
          <p:nvPr/>
        </p:nvCxnSpPr>
        <p:spPr>
          <a:xfrm>
            <a:off x="1140603" y="4422286"/>
            <a:ext cx="8391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68240" y="3072996"/>
            <a:ext cx="963600" cy="26776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 200</a:t>
            </a:r>
          </a:p>
          <a:p>
            <a:pPr algn="ctr"/>
            <a:r>
              <a:rPr lang="ar-SA" sz="2800" dirty="0"/>
              <a:t>      ×</a:t>
            </a:r>
          </a:p>
          <a:p>
            <a:pPr algn="ctr"/>
            <a:r>
              <a:rPr lang="ar-SA" sz="2800" dirty="0"/>
              <a:t>4   </a:t>
            </a:r>
          </a:p>
          <a:p>
            <a:pPr algn="ctr"/>
            <a:endParaRPr lang="ar-SA" sz="2800" dirty="0"/>
          </a:p>
          <a:p>
            <a:pPr algn="l"/>
            <a:r>
              <a:rPr lang="ar-SA" sz="2800" dirty="0"/>
              <a:t>800    </a:t>
            </a:r>
            <a:r>
              <a:rPr lang="ar-SA" sz="2800" dirty="0">
                <a:solidFill>
                  <a:srgbClr val="FF0000"/>
                </a:solidFill>
              </a:rPr>
              <a:t>           </a:t>
            </a:r>
          </a:p>
          <a:p>
            <a:pPr algn="ctr"/>
            <a:r>
              <a:rPr lang="ar-SA" sz="2800" dirty="0"/>
              <a:t> </a:t>
            </a:r>
            <a:endParaRPr lang="en-US" sz="2800" dirty="0"/>
          </a:p>
        </p:txBody>
      </p:sp>
      <p:sp>
        <p:nvSpPr>
          <p:cNvPr id="12" name="הסבר ענן 11"/>
          <p:cNvSpPr/>
          <p:nvPr/>
        </p:nvSpPr>
        <p:spPr>
          <a:xfrm>
            <a:off x="4600720" y="1993598"/>
            <a:ext cx="1872208" cy="1656184"/>
          </a:xfrm>
          <a:prstGeom prst="cloudCallout">
            <a:avLst>
              <a:gd name="adj1" fmla="val -21408"/>
              <a:gd name="adj2" fmla="val 6248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4">
                    <a:lumMod val="50000"/>
                  </a:schemeClr>
                </a:solidFill>
              </a:rPr>
              <a:t>ندمج تمرينا الضرب في تمرين ضرب واحد وبشكل عامودي</a:t>
            </a:r>
            <a:endParaRPr lang="he-IL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3" name="מחבר חץ ישר 12"/>
          <p:cNvCxnSpPr/>
          <p:nvPr/>
        </p:nvCxnSpPr>
        <p:spPr>
          <a:xfrm>
            <a:off x="4708732" y="4184350"/>
            <a:ext cx="1656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2168240" y="4381980"/>
            <a:ext cx="8195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85398" y="2388656"/>
            <a:ext cx="1440160" cy="35394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/>
              <a:t>1 7 2 2    </a:t>
            </a:r>
            <a:endParaRPr lang="ar-SA" sz="2800" dirty="0"/>
          </a:p>
          <a:p>
            <a:pPr algn="ctr"/>
            <a:r>
              <a:rPr lang="ar-SA" sz="2800" dirty="0"/>
              <a:t>      ×</a:t>
            </a:r>
          </a:p>
          <a:p>
            <a:pPr algn="ctr"/>
            <a:r>
              <a:rPr lang="ar-SA" sz="2800" dirty="0"/>
              <a:t>4</a:t>
            </a:r>
          </a:p>
          <a:p>
            <a:r>
              <a:rPr lang="ar-SA" sz="2800" dirty="0"/>
              <a:t>     4 </a:t>
            </a:r>
            <a:r>
              <a:rPr lang="ar-SA" dirty="0"/>
              <a:t>  </a:t>
            </a:r>
            <a:endParaRPr lang="ar-SA" sz="1100" dirty="0"/>
          </a:p>
          <a:p>
            <a:pPr algn="ctr"/>
            <a:r>
              <a:rPr lang="ar-SA" sz="2800" dirty="0"/>
              <a:t>    280 800      </a:t>
            </a:r>
          </a:p>
          <a:p>
            <a:pPr algn="ctr"/>
            <a:r>
              <a:rPr lang="ar-SA" sz="2800" dirty="0">
                <a:solidFill>
                  <a:srgbClr val="FF0000"/>
                </a:solidFill>
              </a:rPr>
              <a:t>   8000</a:t>
            </a:r>
          </a:p>
          <a:p>
            <a:pPr algn="ctr"/>
            <a:r>
              <a:rPr lang="ar-SA" sz="2800" dirty="0">
                <a:solidFill>
                  <a:srgbClr val="FF0000"/>
                </a:solidFill>
              </a:rPr>
              <a:t>    </a:t>
            </a:r>
            <a:r>
              <a:rPr lang="en-US" sz="2800" dirty="0">
                <a:solidFill>
                  <a:srgbClr val="FF0000"/>
                </a:solidFill>
              </a:rPr>
              <a:t>9,084</a:t>
            </a:r>
            <a:r>
              <a:rPr lang="ar-SA" sz="28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22" name="מחבר ישר 21"/>
          <p:cNvCxnSpPr/>
          <p:nvPr/>
        </p:nvCxnSpPr>
        <p:spPr>
          <a:xfrm>
            <a:off x="6681128" y="3679698"/>
            <a:ext cx="9490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6681127" y="5429215"/>
            <a:ext cx="11491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125559" y="3736593"/>
            <a:ext cx="101844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الاحاد</a:t>
            </a:r>
            <a:endParaRPr lang="he-IL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157210" y="4184350"/>
            <a:ext cx="109633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العشرات</a:t>
            </a:r>
            <a:endParaRPr lang="he-IL" sz="1400" b="1" dirty="0"/>
          </a:p>
        </p:txBody>
      </p:sp>
      <p:cxnSp>
        <p:nvCxnSpPr>
          <p:cNvPr id="26" name="מחבר חץ ישר 25"/>
          <p:cNvCxnSpPr/>
          <p:nvPr/>
        </p:nvCxnSpPr>
        <p:spPr>
          <a:xfrm flipH="1">
            <a:off x="7630188" y="4335704"/>
            <a:ext cx="608400" cy="25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/>
          <p:cNvCxnSpPr/>
          <p:nvPr/>
        </p:nvCxnSpPr>
        <p:spPr>
          <a:xfrm flipH="1">
            <a:off x="7576139" y="3933056"/>
            <a:ext cx="694209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 flipH="1">
            <a:off x="7686416" y="4773019"/>
            <a:ext cx="6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72400" y="4637480"/>
            <a:ext cx="108170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المئات</a:t>
            </a:r>
            <a:endParaRPr lang="he-IL" sz="1400" b="1" dirty="0"/>
          </a:p>
        </p:txBody>
      </p:sp>
      <p:sp>
        <p:nvSpPr>
          <p:cNvPr id="44" name="מלבן 43"/>
          <p:cNvSpPr/>
          <p:nvPr/>
        </p:nvSpPr>
        <p:spPr>
          <a:xfrm>
            <a:off x="212301" y="260648"/>
            <a:ext cx="29195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solidFill>
                  <a:prstClr val="black"/>
                </a:solidFill>
              </a:rPr>
              <a:t>2271</a:t>
            </a:r>
            <a:r>
              <a:rPr lang="en-US" sz="2400" b="1" dirty="0"/>
              <a:t> </a:t>
            </a:r>
            <a:r>
              <a:rPr lang="en-US" sz="3200" b="1" dirty="0"/>
              <a:t>=</a:t>
            </a:r>
            <a:r>
              <a:rPr lang="en-US" sz="2000" b="1" dirty="0"/>
              <a:t>2000+200+70+ 4</a:t>
            </a:r>
            <a:endParaRPr lang="he-IL" sz="2400" b="1" dirty="0"/>
          </a:p>
        </p:txBody>
      </p:sp>
      <p:sp>
        <p:nvSpPr>
          <p:cNvPr id="45" name="מלבן 44"/>
          <p:cNvSpPr/>
          <p:nvPr/>
        </p:nvSpPr>
        <p:spPr>
          <a:xfrm rot="16200000">
            <a:off x="7475259" y="1847530"/>
            <a:ext cx="710120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احاد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 rot="16200000">
            <a:off x="7117833" y="1847530"/>
            <a:ext cx="761016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عشرات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1" name="מלבן 50"/>
          <p:cNvSpPr/>
          <p:nvPr/>
        </p:nvSpPr>
        <p:spPr>
          <a:xfrm rot="16200000">
            <a:off x="6849718" y="1884864"/>
            <a:ext cx="713932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مئات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2" name="מלבן 51"/>
          <p:cNvSpPr/>
          <p:nvPr/>
        </p:nvSpPr>
        <p:spPr>
          <a:xfrm>
            <a:off x="173719" y="2276872"/>
            <a:ext cx="1805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ar-SA" sz="2400" dirty="0"/>
              <a:t>= 4 × 2271</a:t>
            </a:r>
            <a:endParaRPr lang="en-US" sz="2400" dirty="0"/>
          </a:p>
        </p:txBody>
      </p:sp>
      <p:sp>
        <p:nvSpPr>
          <p:cNvPr id="54" name="מלבן 53"/>
          <p:cNvSpPr/>
          <p:nvPr/>
        </p:nvSpPr>
        <p:spPr>
          <a:xfrm rot="16200000">
            <a:off x="6561686" y="1887938"/>
            <a:ext cx="713932" cy="2880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الاف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172400" y="5075311"/>
            <a:ext cx="103486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نضرب الاف</a:t>
            </a:r>
            <a:endParaRPr lang="he-IL" sz="1400" b="1" dirty="0"/>
          </a:p>
        </p:txBody>
      </p:sp>
      <p:cxnSp>
        <p:nvCxnSpPr>
          <p:cNvPr id="58" name="מחבר חץ ישר 57"/>
          <p:cNvCxnSpPr/>
          <p:nvPr/>
        </p:nvCxnSpPr>
        <p:spPr>
          <a:xfrm flipH="1">
            <a:off x="7748264" y="5229200"/>
            <a:ext cx="6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163246" y="3080582"/>
            <a:ext cx="1048714" cy="26776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 </a:t>
            </a:r>
            <a:r>
              <a:rPr lang="ar-SA" sz="2800" dirty="0">
                <a:solidFill>
                  <a:srgbClr val="FF0000"/>
                </a:solidFill>
              </a:rPr>
              <a:t>2000</a:t>
            </a:r>
          </a:p>
          <a:p>
            <a:pPr algn="ctr"/>
            <a:r>
              <a:rPr lang="ar-SA" sz="2800" dirty="0"/>
              <a:t>      ×</a:t>
            </a:r>
          </a:p>
          <a:p>
            <a:pPr algn="ctr"/>
            <a:r>
              <a:rPr lang="ar-SA" sz="2800" dirty="0"/>
              <a:t>4      </a:t>
            </a:r>
            <a:r>
              <a:rPr lang="ar-SA" sz="2800" dirty="0">
                <a:solidFill>
                  <a:srgbClr val="FF0000"/>
                </a:solidFill>
              </a:rPr>
              <a:t>               </a:t>
            </a:r>
          </a:p>
          <a:p>
            <a:pPr algn="l"/>
            <a:endParaRPr lang="ar-SA" sz="2800" dirty="0">
              <a:solidFill>
                <a:srgbClr val="FF0000"/>
              </a:solidFill>
            </a:endParaRPr>
          </a:p>
          <a:p>
            <a:pPr algn="l"/>
            <a:r>
              <a:rPr lang="ar-SA" sz="2800" dirty="0">
                <a:solidFill>
                  <a:srgbClr val="FF0000"/>
                </a:solidFill>
              </a:rPr>
              <a:t>8000    </a:t>
            </a:r>
          </a:p>
          <a:p>
            <a:pPr algn="ctr"/>
            <a:endParaRPr lang="ar-SA" sz="2800" dirty="0">
              <a:solidFill>
                <a:srgbClr val="FF0000"/>
              </a:solidFill>
            </a:endParaRPr>
          </a:p>
        </p:txBody>
      </p:sp>
      <p:cxnSp>
        <p:nvCxnSpPr>
          <p:cNvPr id="70" name="מחבר ישר 69"/>
          <p:cNvCxnSpPr/>
          <p:nvPr/>
        </p:nvCxnSpPr>
        <p:spPr>
          <a:xfrm>
            <a:off x="3163246" y="4430715"/>
            <a:ext cx="8195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95476" y="4406069"/>
            <a:ext cx="15654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نضيف عدد ال 0 في ضرب العشرات</a:t>
            </a:r>
            <a:endParaRPr lang="he-IL" sz="1400" b="1" dirty="0"/>
          </a:p>
        </p:txBody>
      </p:sp>
      <p:cxnSp>
        <p:nvCxnSpPr>
          <p:cNvPr id="34" name="מחבר חץ ישר 33"/>
          <p:cNvCxnSpPr>
            <a:stCxn id="33" idx="3"/>
          </p:cNvCxnSpPr>
          <p:nvPr/>
        </p:nvCxnSpPr>
        <p:spPr>
          <a:xfrm flipV="1">
            <a:off x="6260935" y="4293096"/>
            <a:ext cx="615321" cy="3745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>
            <a:stCxn id="40" idx="3"/>
          </p:cNvCxnSpPr>
          <p:nvPr/>
        </p:nvCxnSpPr>
        <p:spPr>
          <a:xfrm flipV="1">
            <a:off x="6178807" y="4791368"/>
            <a:ext cx="739845" cy="5365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13348" y="5066288"/>
            <a:ext cx="15654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ثم نضيف عدد ال 0 في </a:t>
            </a:r>
            <a:r>
              <a:rPr lang="ar-SA" sz="1400" b="1" dirty="0" err="1"/>
              <a:t>في</a:t>
            </a:r>
            <a:r>
              <a:rPr lang="ar-SA" sz="1400" b="1" dirty="0"/>
              <a:t> ضرب المئات</a:t>
            </a:r>
            <a:endParaRPr lang="he-IL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708732" y="5661248"/>
            <a:ext cx="15654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sz="1400" b="1" dirty="0"/>
              <a:t>نضيف عدد ال 0 في ضرب الالاف</a:t>
            </a:r>
            <a:endParaRPr lang="he-IL" sz="1400" b="1" dirty="0"/>
          </a:p>
        </p:txBody>
      </p:sp>
      <p:cxnSp>
        <p:nvCxnSpPr>
          <p:cNvPr id="47" name="מחבר חץ ישר 46"/>
          <p:cNvCxnSpPr/>
          <p:nvPr/>
        </p:nvCxnSpPr>
        <p:spPr>
          <a:xfrm flipV="1">
            <a:off x="6274191" y="5327898"/>
            <a:ext cx="411207" cy="4187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מלבן 37"/>
          <p:cNvSpPr/>
          <p:nvPr/>
        </p:nvSpPr>
        <p:spPr>
          <a:xfrm>
            <a:off x="7811571" y="385776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41" name="מלבן 40"/>
          <p:cNvSpPr/>
          <p:nvPr/>
        </p:nvSpPr>
        <p:spPr>
          <a:xfrm>
            <a:off x="7811571" y="438198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42" name="מלבן 41"/>
          <p:cNvSpPr/>
          <p:nvPr/>
        </p:nvSpPr>
        <p:spPr>
          <a:xfrm>
            <a:off x="7834853" y="4791368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prstClr val="black"/>
                </a:solidFill>
              </a:rPr>
              <a:t>+</a:t>
            </a:r>
            <a:endParaRPr lang="he-IL" sz="2800" b="1" dirty="0"/>
          </a:p>
        </p:txBody>
      </p:sp>
      <p:sp>
        <p:nvSpPr>
          <p:cNvPr id="43" name="מלבן 42"/>
          <p:cNvSpPr/>
          <p:nvPr/>
        </p:nvSpPr>
        <p:spPr>
          <a:xfrm>
            <a:off x="6712732" y="432970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>
                <a:solidFill>
                  <a:prstClr val="black"/>
                </a:solidFill>
              </a:rPr>
              <a:t>1</a:t>
            </a:r>
            <a:endParaRPr lang="he-IL" sz="1050" dirty="0"/>
          </a:p>
        </p:txBody>
      </p:sp>
    </p:spTree>
    <p:extLst>
      <p:ext uri="{BB962C8B-B14F-4D97-AF65-F5344CB8AC3E}">
        <p14:creationId xmlns:p14="http://schemas.microsoft.com/office/powerpoint/2010/main" val="255907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45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11" grpId="0" animBg="1"/>
      <p:bldP spid="12" grpId="0" animBg="1"/>
      <p:bldP spid="20" grpId="0" animBg="1"/>
      <p:bldP spid="24" grpId="0" animBg="1"/>
      <p:bldP spid="25" grpId="0" animBg="1"/>
      <p:bldP spid="32" grpId="0" animBg="1"/>
      <p:bldP spid="45" grpId="0" animBg="1"/>
      <p:bldP spid="50" grpId="0" animBg="1"/>
      <p:bldP spid="51" grpId="0" animBg="1"/>
      <p:bldP spid="54" grpId="0" animBg="1"/>
      <p:bldP spid="57" grpId="0" animBg="1"/>
      <p:bldP spid="69" grpId="0" animBg="1"/>
      <p:bldP spid="33" grpId="0" animBg="1"/>
      <p:bldP spid="40" grpId="0" animBg="1"/>
      <p:bldP spid="4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כריכה קשה">
  <a:themeElements>
    <a:clrScheme name="כריכה קשה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כריכה קשה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כריכה קשה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652</TotalTime>
  <Words>510</Words>
  <Application>Microsoft Office PowerPoint</Application>
  <PresentationFormat>‫הצגה על המסך (4:3)</PresentationFormat>
  <Paragraphs>214</Paragraphs>
  <Slides>12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AR BLANCA</vt:lpstr>
      <vt:lpstr>Arial</vt:lpstr>
      <vt:lpstr>Book Antiqua</vt:lpstr>
      <vt:lpstr>Calibri</vt:lpstr>
      <vt:lpstr>Cambria</vt:lpstr>
      <vt:lpstr>Cambria Math</vt:lpstr>
      <vt:lpstr>Wingdings</vt:lpstr>
      <vt:lpstr>כריכה קשה</vt:lpstr>
      <vt:lpstr>מצגת של PowerPoint‏</vt:lpstr>
      <vt:lpstr>الضرب العامودي</vt:lpstr>
      <vt:lpstr>الضرب بعشرات كاملة</vt:lpstr>
      <vt:lpstr>מצגת של PowerPoint‏</vt:lpstr>
      <vt:lpstr>نحل بطريقة عاموديه</vt:lpstr>
      <vt:lpstr>نحل تمريناً اخر</vt:lpstr>
      <vt:lpstr>מצגת של PowerPoint‏</vt:lpstr>
      <vt:lpstr>نحل بطريقة عاموديه  ضرب عدد ثلاثي المنزلة  بعدد احادي المنزلة</vt:lpstr>
      <vt:lpstr>نحل بطريقة عاموديه ضرب عدد رباعي المنزلة  بعدد احادي المنزلة</vt:lpstr>
      <vt:lpstr>מצגת של PowerPoint‏</vt:lpstr>
      <vt:lpstr>ضرب عدد ثنائي المنزلة بعدد ثنائي المنزلة </vt:lpstr>
      <vt:lpstr>ضرب عدد ثلاثي المنزلة بعدد ثنائي المنزلة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الضرب العامودي</dc:title>
  <dc:creator>אסראא</dc:creator>
  <cp:lastModifiedBy>maram awawdi</cp:lastModifiedBy>
  <cp:revision>39</cp:revision>
  <dcterms:created xsi:type="dcterms:W3CDTF">2012-05-19T12:29:52Z</dcterms:created>
  <dcterms:modified xsi:type="dcterms:W3CDTF">2020-03-26T13:54:10Z</dcterms:modified>
</cp:coreProperties>
</file>