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3"/>
  </p:notesMasterIdLst>
  <p:sldIdLst>
    <p:sldId id="256" r:id="rId2"/>
    <p:sldId id="259" r:id="rId3"/>
    <p:sldId id="266" r:id="rId4"/>
    <p:sldId id="264" r:id="rId5"/>
    <p:sldId id="262" r:id="rId6"/>
    <p:sldId id="272" r:id="rId7"/>
    <p:sldId id="276" r:id="rId8"/>
    <p:sldId id="274" r:id="rId9"/>
    <p:sldId id="277" r:id="rId10"/>
    <p:sldId id="267" r:id="rId11"/>
    <p:sldId id="278" r:id="rId12"/>
    <p:sldId id="279" r:id="rId13"/>
    <p:sldId id="281" r:id="rId14"/>
    <p:sldId id="282" r:id="rId15"/>
    <p:sldId id="270" r:id="rId16"/>
    <p:sldId id="275" r:id="rId17"/>
    <p:sldId id="260" r:id="rId18"/>
    <p:sldId id="261" r:id="rId19"/>
    <p:sldId id="283" r:id="rId20"/>
    <p:sldId id="284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FC1"/>
    <a:srgbClr val="1A2C66"/>
    <a:srgbClr val="314EA1"/>
    <a:srgbClr val="5DDFF1"/>
    <a:srgbClr val="6852C6"/>
    <a:srgbClr val="628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F77F88-FC47-4830-AD45-1DB81533B894}" type="datetimeFigureOut">
              <a:rPr lang="he-IL" smtClean="0"/>
              <a:pPr/>
              <a:t>א'/אדר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26466E-5A47-42D7-BE80-7536A53D4F4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566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6466E-5A47-42D7-BE80-7536A53D4F40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3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93FB49-C9A4-4F9A-B758-BF29DDD0C63B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CD9EFF-8062-4334-9D76-3C114BD4BEF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0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gif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slide" Target="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&#1587;&#1591;&#1581;%20&#1575;&#1604;&#1605;&#1603;&#1578;&#1576;\&#1575;&#1580;&#1578;&#1605;&#1575;&#1593;&#1610;&#1607;\&#1580;&#1583;&#1575;&#1608;&#1604;%20&#1575;&#1604;&#1590;&#1585;&#1576;SAS_files\fish2.gif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slide" Target="slide15.xml"/><Relationship Id="rId4" Type="http://schemas.openxmlformats.org/officeDocument/2006/relationships/slide" Target="slide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hyperlink" Target="http://www.mawhopon.net/upload/image/basic_photo/math.png" TargetMode="External"/><Relationship Id="rId4" Type="http://schemas.openxmlformats.org/officeDocument/2006/relationships/slide" Target="slid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/>
              <a:t>عملية الضرب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000" b="1" dirty="0" smtClean="0"/>
              <a:t>وحدة تعليمية بالضرب</a:t>
            </a:r>
            <a:endParaRPr lang="en-US" sz="4000" b="1" dirty="0"/>
          </a:p>
        </p:txBody>
      </p:sp>
      <p:pic>
        <p:nvPicPr>
          <p:cNvPr id="24578" name="Picture 2" descr="http://www.heathersanimations.com/flower/Blume90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657600"/>
            <a:ext cx="2105025" cy="25717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  <p:sndAc>
          <p:stSnd>
            <p:snd r:embed="rId2" name="click.wav"/>
          </p:stSnd>
        </p:sndAc>
      </p:transition>
    </mc:Choice>
    <mc:Fallback xmlns="">
      <p:transition spd="slow">
        <p:fade/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286000" y="1676400"/>
            <a:ext cx="441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762000" y="4343400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914400" y="3804790"/>
            <a:ext cx="7467600" cy="24006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ar-SA" sz="6600" b="1" cap="none" spc="0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US" sz="6600" b="1" cap="none" spc="0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r>
              <a:rPr lang="ar-SA" sz="6600" b="1" cap="none" spc="0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US" sz="6600" b="1" cap="none" spc="0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</a:t>
            </a:r>
            <a:r>
              <a:rPr lang="ar-SA" sz="6600" b="1" cap="none" spc="0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6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    </a:t>
            </a:r>
            <a:r>
              <a:rPr lang="ar-SA" sz="6600" b="1" cap="none" spc="0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600" b="1" cap="none" spc="0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   </a:t>
            </a:r>
            <a:r>
              <a:rPr lang="ar-SA" sz="6600" b="1" cap="none" spc="0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6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=6</a:t>
            </a:r>
            <a:r>
              <a:rPr lang="ar-JO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الناتج    </a:t>
            </a:r>
            <a:endParaRPr lang="ar-JO" sz="2800" b="1" dirty="0" smtClean="0">
              <a:ln w="18000">
                <a:solidFill>
                  <a:srgbClr val="FFFF00">
                    <a:alpha val="94000"/>
                  </a:srgb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ar-JO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عدد مرات التكرار</a:t>
            </a:r>
            <a:r>
              <a:rPr lang="en-US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</a:t>
            </a:r>
            <a:r>
              <a:rPr lang="ar-JO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العدد </a:t>
            </a:r>
            <a:r>
              <a:rPr lang="ar-JO" sz="2800" b="1" dirty="0" err="1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المتك</a:t>
            </a:r>
            <a:r>
              <a:rPr lang="ar-SA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ر</a:t>
            </a:r>
            <a:r>
              <a:rPr lang="ar-JO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ر</a:t>
            </a:r>
            <a:r>
              <a:rPr lang="en-US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ar-SA" sz="2800" b="1" dirty="0" smtClean="0">
              <a:ln w="18000">
                <a:solidFill>
                  <a:srgbClr val="FFFF00">
                    <a:alpha val="94000"/>
                  </a:srgb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ar-SA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(عامل)</a:t>
            </a:r>
            <a:r>
              <a:rPr lang="en-US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SA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(عامل)                              </a:t>
            </a:r>
            <a:endParaRPr lang="he-IL" sz="2800" b="1" dirty="0" smtClean="0">
              <a:ln w="18000">
                <a:solidFill>
                  <a:srgbClr val="FFFF00">
                    <a:alpha val="94000"/>
                  </a:srgb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en-US" sz="2800" b="1" dirty="0" smtClean="0">
                <a:ln w="18000">
                  <a:solidFill>
                    <a:srgbClr val="FFFF00">
                      <a:alpha val="94000"/>
                    </a:srgb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he-IL" sz="2800" b="1" cap="none" spc="0" dirty="0">
              <a:ln w="18000">
                <a:solidFill>
                  <a:srgbClr val="FFFF00">
                    <a:alpha val="94000"/>
                  </a:srgb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הסבר ענן 12"/>
          <p:cNvSpPr/>
          <p:nvPr/>
        </p:nvSpPr>
        <p:spPr>
          <a:xfrm>
            <a:off x="1981200" y="762000"/>
            <a:ext cx="6324600" cy="2514600"/>
          </a:xfrm>
          <a:prstGeom prst="cloudCallout">
            <a:avLst>
              <a:gd name="adj1" fmla="val -44891"/>
              <a:gd name="adj2" fmla="val 75571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FF00"/>
                </a:solidFill>
              </a:rPr>
              <a:t>مكونات جملة الضرب</a:t>
            </a:r>
            <a:endParaRPr lang="he-IL" sz="4000" b="1" dirty="0">
              <a:solidFill>
                <a:srgbClr val="FFFF00"/>
              </a:solidFill>
            </a:endParaRPr>
          </a:p>
        </p:txBody>
      </p:sp>
      <p:grpSp>
        <p:nvGrpSpPr>
          <p:cNvPr id="24" name="Group 11"/>
          <p:cNvGrpSpPr>
            <a:grpSpLocks/>
          </p:cNvGrpSpPr>
          <p:nvPr/>
        </p:nvGrpSpPr>
        <p:grpSpPr bwMode="auto">
          <a:xfrm>
            <a:off x="0" y="304800"/>
            <a:ext cx="2857500" cy="958850"/>
            <a:chOff x="1800" y="4680"/>
            <a:chExt cx="4500" cy="1510"/>
          </a:xfrm>
        </p:grpSpPr>
        <p:pic>
          <p:nvPicPr>
            <p:cNvPr id="25" name="Picture 12" descr="blue_bfly_cc_ani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60" y="540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3" descr="blue_bfly_cc_ani"/>
            <p:cNvPicPr>
              <a:picLocks noChangeAspect="1" noChangeArrowheads="1" noCrop="1"/>
            </p:cNvPicPr>
            <p:nvPr/>
          </p:nvPicPr>
          <p:blipFill>
            <a:blip r:embed="rId2" cstate="print">
              <a:lum bright="6000"/>
            </a:blip>
            <a:srcRect/>
            <a:stretch>
              <a:fillRect/>
            </a:stretch>
          </p:blipFill>
          <p:spPr bwMode="auto">
            <a:xfrm>
              <a:off x="5220" y="486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4" descr="blue_bfly_cc_ani"/>
            <p:cNvPicPr>
              <a:picLocks noChangeAspect="1" noChangeArrowheads="1" noCrop="1"/>
            </p:cNvPicPr>
            <p:nvPr/>
          </p:nvPicPr>
          <p:blipFill>
            <a:blip r:embed="rId2" cstate="print">
              <a:lum bright="6000"/>
            </a:blip>
            <a:srcRect/>
            <a:stretch>
              <a:fillRect/>
            </a:stretch>
          </p:blipFill>
          <p:spPr bwMode="auto">
            <a:xfrm>
              <a:off x="1800" y="5412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5" descr="blue_bfly_cc_ani"/>
            <p:cNvPicPr>
              <a:picLocks noChangeAspect="1" noChangeArrowheads="1" noCrop="1"/>
            </p:cNvPicPr>
            <p:nvPr/>
          </p:nvPicPr>
          <p:blipFill>
            <a:blip r:embed="rId2" cstate="print">
              <a:lum bright="6000"/>
            </a:blip>
            <a:srcRect/>
            <a:stretch>
              <a:fillRect/>
            </a:stretch>
          </p:blipFill>
          <p:spPr bwMode="auto">
            <a:xfrm>
              <a:off x="3960" y="468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6" descr="blue_bfly_cc_ani"/>
            <p:cNvPicPr>
              <a:picLocks noChangeAspect="1" noChangeArrowheads="1" noCrop="1"/>
            </p:cNvPicPr>
            <p:nvPr/>
          </p:nvPicPr>
          <p:blipFill>
            <a:blip r:embed="rId2" cstate="print">
              <a:lum bright="12000"/>
            </a:blip>
            <a:srcRect/>
            <a:stretch>
              <a:fillRect/>
            </a:stretch>
          </p:blipFill>
          <p:spPr bwMode="auto">
            <a:xfrm>
              <a:off x="2700" y="486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7" descr="blue_bfly_cc_ani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40" y="540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1" name="Picture 1" descr="thv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85800"/>
            <a:ext cx="762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הסבר ענן 1"/>
          <p:cNvSpPr/>
          <p:nvPr/>
        </p:nvSpPr>
        <p:spPr>
          <a:xfrm>
            <a:off x="1600200" y="533400"/>
            <a:ext cx="6553200" cy="2057400"/>
          </a:xfrm>
          <a:prstGeom prst="cloudCallout">
            <a:avLst>
              <a:gd name="adj1" fmla="val -47472"/>
              <a:gd name="adj2" fmla="val 8876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2"/>
                </a:solidFill>
              </a:rPr>
              <a:t>خواص عملية الضرب</a:t>
            </a:r>
            <a:endParaRPr lang="he-IL" sz="4400" b="1" dirty="0">
              <a:solidFill>
                <a:schemeClr val="tx2"/>
              </a:solidFill>
            </a:endParaRPr>
          </a:p>
        </p:txBody>
      </p:sp>
      <p:sp>
        <p:nvSpPr>
          <p:cNvPr id="4" name="כוכב עם 7 פינות 3">
            <a:hlinkClick r:id="rId2" action="ppaction://hlinksldjump"/>
          </p:cNvPr>
          <p:cNvSpPr/>
          <p:nvPr/>
        </p:nvSpPr>
        <p:spPr>
          <a:xfrm>
            <a:off x="6477000" y="2743200"/>
            <a:ext cx="1828800" cy="14478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التبادل في الضرب</a:t>
            </a:r>
            <a:endParaRPr lang="he-IL" sz="2000" b="1" dirty="0">
              <a:solidFill>
                <a:srgbClr val="FFFF00"/>
              </a:solidFill>
            </a:endParaRPr>
          </a:p>
        </p:txBody>
      </p:sp>
      <p:sp>
        <p:nvSpPr>
          <p:cNvPr id="7" name="כוכב עם 7 פינות 6">
            <a:hlinkClick r:id="rId3" action="ppaction://hlinksldjump"/>
          </p:cNvPr>
          <p:cNvSpPr/>
          <p:nvPr/>
        </p:nvSpPr>
        <p:spPr>
          <a:xfrm>
            <a:off x="3505200" y="2819400"/>
            <a:ext cx="1828800" cy="14478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الصفر في </a:t>
            </a:r>
            <a:r>
              <a:rPr lang="ar-SA" sz="2000" b="1" dirty="0" smtClean="0">
                <a:solidFill>
                  <a:srgbClr val="FFFF00"/>
                </a:solidFill>
                <a:hlinkClick r:id="rId3" action="ppaction://hlinksldjump"/>
              </a:rPr>
              <a:t>الضرب</a:t>
            </a:r>
            <a:endParaRPr lang="he-IL" sz="2000" b="1" dirty="0">
              <a:solidFill>
                <a:srgbClr val="FFFF00"/>
              </a:solidFill>
            </a:endParaRPr>
          </a:p>
        </p:txBody>
      </p:sp>
      <p:sp>
        <p:nvSpPr>
          <p:cNvPr id="8" name="כוכב עם 7 פינות 7">
            <a:hlinkClick r:id="rId4" action="ppaction://hlinksldjump"/>
          </p:cNvPr>
          <p:cNvSpPr/>
          <p:nvPr/>
        </p:nvSpPr>
        <p:spPr>
          <a:xfrm>
            <a:off x="609600" y="3429000"/>
            <a:ext cx="1828800" cy="14478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الواحد في الضرب</a:t>
            </a:r>
            <a:endParaRPr lang="he-IL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3657600" y="1295400"/>
            <a:ext cx="4343400" cy="10668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خاصة التبادل قائمة في الضرب</a:t>
            </a:r>
            <a:endParaRPr lang="he-IL" sz="3600" b="1" dirty="0">
              <a:solidFill>
                <a:schemeClr val="tx1"/>
              </a:solidFill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3352800" y="2590800"/>
            <a:ext cx="4953000" cy="9906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تبديل الحدود في عملية الضرب لا يؤثر على الناتج</a:t>
            </a:r>
            <a:endParaRPr lang="he-IL" sz="3600" b="1" dirty="0">
              <a:solidFill>
                <a:schemeClr val="tx1"/>
              </a:solidFill>
            </a:endParaRPr>
          </a:p>
        </p:txBody>
      </p:sp>
      <p:sp>
        <p:nvSpPr>
          <p:cNvPr id="4" name="פיצוץ 2 3"/>
          <p:cNvSpPr/>
          <p:nvPr/>
        </p:nvSpPr>
        <p:spPr>
          <a:xfrm>
            <a:off x="431800" y="4114800"/>
            <a:ext cx="3733800" cy="2133600"/>
          </a:xfrm>
          <a:prstGeom prst="irregularSeal2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20=4×5</a:t>
            </a:r>
            <a:endParaRPr lang="he-IL" sz="3200" b="1" dirty="0">
              <a:solidFill>
                <a:srgbClr val="FF0000"/>
              </a:solidFill>
            </a:endParaRPr>
          </a:p>
        </p:txBody>
      </p:sp>
      <p:sp>
        <p:nvSpPr>
          <p:cNvPr id="9" name="פיצוץ 2 8"/>
          <p:cNvSpPr/>
          <p:nvPr/>
        </p:nvSpPr>
        <p:spPr>
          <a:xfrm>
            <a:off x="5118100" y="3898900"/>
            <a:ext cx="3733800" cy="2133600"/>
          </a:xfrm>
          <a:prstGeom prst="irregularSeal2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20=5×4</a:t>
            </a:r>
            <a:endParaRPr lang="he-IL" sz="3200" b="1" dirty="0">
              <a:solidFill>
                <a:srgbClr val="FF0000"/>
              </a:solidFill>
            </a:endParaRPr>
          </a:p>
        </p:txBody>
      </p:sp>
      <p:pic>
        <p:nvPicPr>
          <p:cNvPr id="37890" name="Picture 2" descr="thv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-228600"/>
            <a:ext cx="1828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הסבר ענן 10"/>
          <p:cNvSpPr/>
          <p:nvPr/>
        </p:nvSpPr>
        <p:spPr>
          <a:xfrm>
            <a:off x="1066800" y="2209800"/>
            <a:ext cx="2057400" cy="1143000"/>
          </a:xfrm>
          <a:prstGeom prst="cloudCallout">
            <a:avLst>
              <a:gd name="adj1" fmla="val 57416"/>
              <a:gd name="adj2" fmla="val 114621"/>
            </a:avLst>
          </a:prstGeom>
          <a:noFill/>
          <a:effectLst>
            <a:outerShdw blurRad="50800" dist="50800" dir="5400000" algn="ctr" rotWithShape="0">
              <a:schemeClr val="accent1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err="1" smtClean="0">
                <a:solidFill>
                  <a:schemeClr val="accent1"/>
                </a:solidFill>
              </a:rPr>
              <a:t>امثلة</a:t>
            </a:r>
            <a:endParaRPr lang="he-IL" sz="4000" b="1" dirty="0">
              <a:solidFill>
                <a:schemeClr val="accent1"/>
              </a:solidFill>
            </a:endParaRPr>
          </a:p>
        </p:txBody>
      </p:sp>
      <p:sp>
        <p:nvSpPr>
          <p:cNvPr id="10" name="חץ ימינה מקווקו 9">
            <a:hlinkClick r:id="rId3" action="ppaction://hlinksldjump"/>
          </p:cNvPr>
          <p:cNvSpPr/>
          <p:nvPr/>
        </p:nvSpPr>
        <p:spPr>
          <a:xfrm>
            <a:off x="3124200" y="5638800"/>
            <a:ext cx="2057400" cy="1066800"/>
          </a:xfrm>
          <a:prstGeom prst="stripedRightArrow">
            <a:avLst/>
          </a:prstGeom>
          <a:blipFill>
            <a:blip r:embed="rId4" cstate="print"/>
            <a:tile tx="0" ty="0" sx="100000" sy="100000" flip="none" algn="tl"/>
          </a:blipFill>
          <a:ln cap="flat" cmpd="sng">
            <a:solidFill>
              <a:schemeClr val="tx1"/>
            </a:solidFill>
          </a:ln>
          <a:effectLst>
            <a:outerShdw blurRad="50800" dist="50800" dir="5400000" algn="ctr" rotWithShape="0">
              <a:srgbClr val="1A2C66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3" name="Picture 1" descr="ccbear13[1]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3810000"/>
            <a:ext cx="16668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3048000" y="762000"/>
            <a:ext cx="5257800" cy="1676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chemeClr val="accent1"/>
                </a:solidFill>
              </a:rPr>
              <a:t>كل عدد نضربه في واحد يكون حاصل الضرب مساوي لذلك العدد</a:t>
            </a:r>
            <a:endParaRPr lang="he-IL" sz="3600" b="1" dirty="0">
              <a:solidFill>
                <a:schemeClr val="accent1"/>
              </a:solidFill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3657600" y="2590800"/>
            <a:ext cx="4572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chemeClr val="accent1"/>
                </a:solidFill>
              </a:rPr>
              <a:t>العدد (1) يدعى عامل متعادل </a:t>
            </a:r>
            <a:r>
              <a:rPr lang="ar-SA" sz="3200" b="1" dirty="0" smtClean="0">
                <a:solidFill>
                  <a:schemeClr val="accent1"/>
                </a:solidFill>
              </a:rPr>
              <a:t>في عملية الضرب</a:t>
            </a:r>
            <a:endParaRPr lang="he-IL" sz="3200" b="1" dirty="0">
              <a:solidFill>
                <a:schemeClr val="accent1"/>
              </a:solidFill>
            </a:endParaRPr>
          </a:p>
        </p:txBody>
      </p:sp>
      <p:sp>
        <p:nvSpPr>
          <p:cNvPr id="4" name="פיצוץ 2 3"/>
          <p:cNvSpPr/>
          <p:nvPr/>
        </p:nvSpPr>
        <p:spPr>
          <a:xfrm>
            <a:off x="152400" y="3733800"/>
            <a:ext cx="3733800" cy="2133600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5=1×5</a:t>
            </a:r>
            <a:endParaRPr lang="he-IL" sz="3200" b="1" dirty="0">
              <a:solidFill>
                <a:srgbClr val="FF0000"/>
              </a:solidFill>
            </a:endParaRPr>
          </a:p>
        </p:txBody>
      </p:sp>
      <p:sp>
        <p:nvSpPr>
          <p:cNvPr id="9" name="פיצוץ 2 8"/>
          <p:cNvSpPr/>
          <p:nvPr/>
        </p:nvSpPr>
        <p:spPr>
          <a:xfrm>
            <a:off x="5105400" y="3822700"/>
            <a:ext cx="3733800" cy="2133600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4=1×4</a:t>
            </a:r>
            <a:endParaRPr lang="he-IL" sz="3200" b="1" dirty="0">
              <a:solidFill>
                <a:srgbClr val="FF0000"/>
              </a:solidFill>
            </a:endParaRPr>
          </a:p>
        </p:txBody>
      </p:sp>
      <p:pic>
        <p:nvPicPr>
          <p:cNvPr id="37890" name="Picture 2" descr="thv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0"/>
            <a:ext cx="175259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הסבר ענן 7"/>
          <p:cNvSpPr/>
          <p:nvPr/>
        </p:nvSpPr>
        <p:spPr>
          <a:xfrm>
            <a:off x="838200" y="1981200"/>
            <a:ext cx="2057400" cy="1143000"/>
          </a:xfrm>
          <a:prstGeom prst="cloudCallout">
            <a:avLst>
              <a:gd name="adj1" fmla="val 38561"/>
              <a:gd name="adj2" fmla="val 10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err="1" smtClean="0">
                <a:solidFill>
                  <a:srgbClr val="FF0000"/>
                </a:solidFill>
              </a:rPr>
              <a:t>امثلة</a:t>
            </a:r>
            <a:endParaRPr lang="he-IL" sz="40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UPCAKE1"/>
          <p:cNvPicPr>
            <a:picLocks noChangeAspect="1" noChangeArrowheads="1" noCrop="1"/>
          </p:cNvPicPr>
          <p:nvPr/>
        </p:nvPicPr>
        <p:blipFill>
          <a:blip r:embed="rId3" cstate="print">
            <a:lum bright="12000"/>
          </a:blip>
          <a:srcRect/>
          <a:stretch>
            <a:fillRect/>
          </a:stretch>
        </p:blipFill>
        <p:spPr bwMode="auto">
          <a:xfrm>
            <a:off x="3886200" y="4038600"/>
            <a:ext cx="10128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חץ ימינה מקווקו 11">
            <a:hlinkClick r:id="rId4" action="ppaction://hlinksldjump"/>
          </p:cNvPr>
          <p:cNvSpPr/>
          <p:nvPr/>
        </p:nvSpPr>
        <p:spPr>
          <a:xfrm>
            <a:off x="3048000" y="5562600"/>
            <a:ext cx="2057400" cy="1066800"/>
          </a:xfrm>
          <a:prstGeom prst="stripedRightArrow">
            <a:avLst/>
          </a:prstGeom>
          <a:blipFill>
            <a:blip r:embed="rId5" cstate="print"/>
            <a:tile tx="0" ty="0" sx="100000" sy="100000" flip="none" algn="tl"/>
          </a:blipFill>
          <a:ln cap="flat" cmpd="sng">
            <a:solidFill>
              <a:schemeClr val="tx1"/>
            </a:solidFill>
          </a:ln>
          <a:effectLst>
            <a:outerShdw blurRad="50800" dist="50800" dir="5400000" algn="ctr" rotWithShape="0">
              <a:srgbClr val="1A2C66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3124200" y="1143000"/>
            <a:ext cx="54102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600" b="1" dirty="0" smtClean="0">
                <a:solidFill>
                  <a:srgbClr val="FFFF00"/>
                </a:solidFill>
              </a:rPr>
              <a:t>كل عدد نضربه في </a:t>
            </a:r>
            <a:r>
              <a:rPr lang="ar-SA" sz="3600" b="1" dirty="0" smtClean="0">
                <a:solidFill>
                  <a:srgbClr val="FFFF00"/>
                </a:solidFill>
              </a:rPr>
              <a:t>صفر</a:t>
            </a:r>
            <a:r>
              <a:rPr lang="ar-QA" sz="3600" b="1" dirty="0" smtClean="0">
                <a:solidFill>
                  <a:srgbClr val="FFFF00"/>
                </a:solidFill>
              </a:rPr>
              <a:t> </a:t>
            </a:r>
            <a:r>
              <a:rPr lang="ar-SA" sz="3600" b="1" dirty="0" smtClean="0">
                <a:solidFill>
                  <a:srgbClr val="FFFF00"/>
                </a:solidFill>
              </a:rPr>
              <a:t>يكون </a:t>
            </a:r>
            <a:r>
              <a:rPr lang="ar-SA" sz="3600" b="1" dirty="0" smtClean="0">
                <a:solidFill>
                  <a:srgbClr val="FFFF00"/>
                </a:solidFill>
              </a:rPr>
              <a:t>حاصل الضرب صفرا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3200400" y="2590800"/>
            <a:ext cx="5334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الصفر في عملية الضرب يسمى عاملا صفريا </a:t>
            </a:r>
            <a:endParaRPr lang="he-IL" sz="3600" b="1" dirty="0">
              <a:solidFill>
                <a:srgbClr val="FFFF00"/>
              </a:solidFill>
            </a:endParaRPr>
          </a:p>
        </p:txBody>
      </p:sp>
      <p:sp>
        <p:nvSpPr>
          <p:cNvPr id="4" name="פיצוץ 2 3"/>
          <p:cNvSpPr/>
          <p:nvPr/>
        </p:nvSpPr>
        <p:spPr>
          <a:xfrm>
            <a:off x="457200" y="4114800"/>
            <a:ext cx="3733800" cy="21336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FF00"/>
                </a:solidFill>
              </a:rPr>
              <a:t>0=0×5</a:t>
            </a:r>
            <a:endParaRPr lang="he-IL" sz="3200" b="1" dirty="0">
              <a:solidFill>
                <a:srgbClr val="FFFF00"/>
              </a:solidFill>
            </a:endParaRPr>
          </a:p>
        </p:txBody>
      </p:sp>
      <p:sp>
        <p:nvSpPr>
          <p:cNvPr id="9" name="פיצוץ 2 8"/>
          <p:cNvSpPr/>
          <p:nvPr/>
        </p:nvSpPr>
        <p:spPr>
          <a:xfrm>
            <a:off x="5105400" y="3886200"/>
            <a:ext cx="3733800" cy="21336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FF00"/>
                </a:solidFill>
              </a:rPr>
              <a:t>0=0×9</a:t>
            </a:r>
            <a:endParaRPr lang="he-IL" sz="3200" b="1" dirty="0">
              <a:solidFill>
                <a:srgbClr val="FFFF00"/>
              </a:solidFill>
            </a:endParaRPr>
          </a:p>
        </p:txBody>
      </p:sp>
      <p:pic>
        <p:nvPicPr>
          <p:cNvPr id="37890" name="Picture 2" descr="thv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-228600"/>
            <a:ext cx="1828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הסבר ענן 10"/>
          <p:cNvSpPr/>
          <p:nvPr/>
        </p:nvSpPr>
        <p:spPr>
          <a:xfrm>
            <a:off x="1066800" y="2209800"/>
            <a:ext cx="2057400" cy="1143000"/>
          </a:xfrm>
          <a:prstGeom prst="cloudCallout">
            <a:avLst>
              <a:gd name="adj1" fmla="val 57416"/>
              <a:gd name="adj2" fmla="val 114621"/>
            </a:avLst>
          </a:prstGeom>
          <a:solidFill>
            <a:schemeClr val="bg1"/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err="1" smtClean="0">
                <a:solidFill>
                  <a:srgbClr val="FF0000"/>
                </a:solidFill>
              </a:rPr>
              <a:t>امثلة</a:t>
            </a:r>
            <a:endParaRPr lang="he-IL" sz="4400" b="1" dirty="0">
              <a:solidFill>
                <a:srgbClr val="FF0000"/>
              </a:solidFill>
            </a:endParaRPr>
          </a:p>
        </p:txBody>
      </p:sp>
      <p:pic>
        <p:nvPicPr>
          <p:cNvPr id="12" name="Picture 4" descr="777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1910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חץ ימינה מקווקו 12">
            <a:hlinkClick r:id="rId4" action="ppaction://hlinksldjump"/>
          </p:cNvPr>
          <p:cNvSpPr/>
          <p:nvPr/>
        </p:nvSpPr>
        <p:spPr>
          <a:xfrm>
            <a:off x="3276600" y="5486400"/>
            <a:ext cx="2057400" cy="1066800"/>
          </a:xfrm>
          <a:prstGeom prst="stripedRightArrow">
            <a:avLst/>
          </a:prstGeom>
          <a:blipFill>
            <a:blip r:embed="rId5" cstate="print"/>
            <a:tile tx="0" ty="0" sx="100000" sy="100000" flip="none" algn="tl"/>
          </a:blipFill>
          <a:ln cap="flat" cmpd="sng">
            <a:solidFill>
              <a:schemeClr val="tx1"/>
            </a:solidFill>
          </a:ln>
          <a:effectLst>
            <a:outerShdw blurRad="50800" dist="50800" dir="5400000" algn="ctr" rotWithShape="0">
              <a:srgbClr val="1A2C66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אליפסה 5"/>
          <p:cNvSpPr/>
          <p:nvPr/>
        </p:nvSpPr>
        <p:spPr>
          <a:xfrm>
            <a:off x="2971800" y="5334000"/>
            <a:ext cx="3352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8000" dirty="0" smtClean="0">
                <a:solidFill>
                  <a:srgbClr val="FFFF00"/>
                </a:solidFill>
              </a:rPr>
              <a:t>ممتاز</a:t>
            </a:r>
            <a:endParaRPr lang="he-IL" sz="8000" dirty="0">
              <a:solidFill>
                <a:srgbClr val="FFFF00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62200" y="0"/>
            <a:ext cx="6172200" cy="1828800"/>
          </a:xfrm>
        </p:spPr>
        <p:txBody>
          <a:bodyPr>
            <a:normAutofit/>
          </a:bodyPr>
          <a:lstStyle/>
          <a:p>
            <a:pPr algn="ctr"/>
            <a:r>
              <a:rPr lang="ar-SA" dirty="0" smtClean="0"/>
              <a:t/>
            </a:r>
            <a:br>
              <a:rPr lang="ar-SA" dirty="0" smtClean="0"/>
            </a:br>
            <a:endParaRPr lang="he-IL" dirty="0"/>
          </a:p>
        </p:txBody>
      </p:sp>
      <p:pic>
        <p:nvPicPr>
          <p:cNvPr id="5" name="Picture 5" descr="0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838200"/>
            <a:ext cx="4495800" cy="4114800"/>
          </a:xfrm>
          <a:prstGeom prst="rect">
            <a:avLst/>
          </a:prstGeom>
          <a:noFill/>
        </p:spPr>
      </p:pic>
      <p:sp>
        <p:nvSpPr>
          <p:cNvPr id="10" name="תרשים זרימה: תהליך חלופי 9">
            <a:hlinkClick r:id="rId4" action="ppaction://hlinksldjump"/>
          </p:cNvPr>
          <p:cNvSpPr/>
          <p:nvPr/>
        </p:nvSpPr>
        <p:spPr>
          <a:xfrm>
            <a:off x="685800" y="990600"/>
            <a:ext cx="2133600" cy="685800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الرجوع </a:t>
            </a:r>
            <a:r>
              <a:rPr lang="ar-SA" sz="2000" b="1" dirty="0" err="1" smtClean="0">
                <a:solidFill>
                  <a:srgbClr val="FFFF00"/>
                </a:solidFill>
              </a:rPr>
              <a:t>الى</a:t>
            </a:r>
            <a:r>
              <a:rPr lang="ar-SA" sz="2000" b="1" dirty="0" smtClean="0">
                <a:solidFill>
                  <a:srgbClr val="FFFF00"/>
                </a:solidFill>
              </a:rPr>
              <a:t> سؤال 1</a:t>
            </a:r>
            <a:endParaRPr lang="he-IL" sz="2000" b="1" dirty="0">
              <a:solidFill>
                <a:srgbClr val="FFFF00"/>
              </a:solidFill>
            </a:endParaRPr>
          </a:p>
        </p:txBody>
      </p:sp>
      <p:sp>
        <p:nvSpPr>
          <p:cNvPr id="13" name="תרשים זרימה: תהליך חלופי 12">
            <a:hlinkClick r:id="rId5" action="ppaction://hlinksldjump"/>
          </p:cNvPr>
          <p:cNvSpPr/>
          <p:nvPr/>
        </p:nvSpPr>
        <p:spPr>
          <a:xfrm>
            <a:off x="685800" y="2209800"/>
            <a:ext cx="2133600" cy="685800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الرجوع </a:t>
            </a:r>
            <a:r>
              <a:rPr lang="ar-SA" sz="2000" b="1" dirty="0" err="1" smtClean="0">
                <a:solidFill>
                  <a:srgbClr val="FFFF00"/>
                </a:solidFill>
              </a:rPr>
              <a:t>الى</a:t>
            </a:r>
            <a:r>
              <a:rPr lang="ar-SA" sz="2000" b="1" dirty="0" smtClean="0">
                <a:solidFill>
                  <a:srgbClr val="FFFF00"/>
                </a:solidFill>
              </a:rPr>
              <a:t> سؤال 2</a:t>
            </a:r>
            <a:endParaRPr lang="he-IL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0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685800"/>
            <a:ext cx="4267200" cy="3810000"/>
          </a:xfrm>
          <a:prstGeom prst="rect">
            <a:avLst/>
          </a:prstGeom>
          <a:noFill/>
        </p:spPr>
      </p:pic>
      <p:sp>
        <p:nvSpPr>
          <p:cNvPr id="3" name="מלבן מעוגל 2"/>
          <p:cNvSpPr/>
          <p:nvPr/>
        </p:nvSpPr>
        <p:spPr>
          <a:xfrm>
            <a:off x="2286000" y="4800600"/>
            <a:ext cx="4495800" cy="1447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FF00"/>
                </a:solidFill>
              </a:rPr>
              <a:t>إجابتك خاطئة </a:t>
            </a:r>
          </a:p>
          <a:p>
            <a:pPr algn="ctr"/>
            <a:r>
              <a:rPr lang="ar-SA" sz="3200" b="1" dirty="0" smtClean="0">
                <a:solidFill>
                  <a:srgbClr val="FFFF00"/>
                </a:solidFill>
              </a:rPr>
              <a:t>حاول مرة أخرى</a:t>
            </a:r>
            <a:endParaRPr lang="he-IL" sz="3200" b="1" dirty="0">
              <a:solidFill>
                <a:srgbClr val="FFFF00"/>
              </a:solidFill>
            </a:endParaRPr>
          </a:p>
        </p:txBody>
      </p:sp>
      <p:sp>
        <p:nvSpPr>
          <p:cNvPr id="4" name="תרשים זרימה: תהליך חלופי 3">
            <a:hlinkClick r:id="rId4" action="ppaction://hlinksldjump"/>
          </p:cNvPr>
          <p:cNvSpPr/>
          <p:nvPr/>
        </p:nvSpPr>
        <p:spPr>
          <a:xfrm>
            <a:off x="685800" y="1143000"/>
            <a:ext cx="2133600" cy="685800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الرجوع </a:t>
            </a:r>
            <a:r>
              <a:rPr lang="ar-SA" sz="2000" b="1" dirty="0" err="1" smtClean="0">
                <a:solidFill>
                  <a:srgbClr val="FFFF00"/>
                </a:solidFill>
              </a:rPr>
              <a:t>الى</a:t>
            </a:r>
            <a:r>
              <a:rPr lang="ar-SA" sz="2000" b="1" dirty="0" smtClean="0">
                <a:solidFill>
                  <a:srgbClr val="FFFF00"/>
                </a:solidFill>
              </a:rPr>
              <a:t> سؤال 1</a:t>
            </a:r>
            <a:endParaRPr lang="he-IL" sz="2000" b="1" dirty="0">
              <a:solidFill>
                <a:srgbClr val="FFFF00"/>
              </a:solidFill>
            </a:endParaRPr>
          </a:p>
        </p:txBody>
      </p:sp>
      <p:sp>
        <p:nvSpPr>
          <p:cNvPr id="5" name="תרשים זרימה: תהליך חלופי 4">
            <a:hlinkClick r:id="rId5" action="ppaction://hlinksldjump"/>
          </p:cNvPr>
          <p:cNvSpPr/>
          <p:nvPr/>
        </p:nvSpPr>
        <p:spPr>
          <a:xfrm>
            <a:off x="685800" y="2209800"/>
            <a:ext cx="2133600" cy="685800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الرجوع </a:t>
            </a:r>
            <a:r>
              <a:rPr lang="ar-SA" sz="2000" b="1" dirty="0" err="1" smtClean="0">
                <a:solidFill>
                  <a:srgbClr val="FFFF00"/>
                </a:solidFill>
              </a:rPr>
              <a:t>الى</a:t>
            </a:r>
            <a:r>
              <a:rPr lang="ar-SA" sz="2000" b="1" dirty="0" smtClean="0">
                <a:solidFill>
                  <a:srgbClr val="FFFF00"/>
                </a:solidFill>
              </a:rPr>
              <a:t> سؤال 2</a:t>
            </a:r>
            <a:endParaRPr lang="he-IL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حشرات 3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173" y="1066800"/>
            <a:ext cx="2634673" cy="32004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114800" y="1143000"/>
            <a:ext cx="3581400" cy="58477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لعنكبوت واحد 8 </a:t>
            </a:r>
            <a:r>
              <a:rPr kumimoji="0" lang="ar-SA" sz="3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ارجل</a:t>
            </a: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43200" y="2362200"/>
            <a:ext cx="5943600" cy="403187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                                            </a:t>
            </a:r>
            <a:r>
              <a:rPr lang="ar-SA" sz="3200" dirty="0" smtClean="0">
                <a:solidFill>
                  <a:schemeClr val="accent1"/>
                </a:solidFill>
              </a:rPr>
              <a:t>لعنكبوتين </a:t>
            </a:r>
          </a:p>
          <a:p>
            <a:r>
              <a:rPr lang="ar-SA" sz="3200" dirty="0" smtClean="0">
                <a:solidFill>
                  <a:schemeClr val="accent1"/>
                </a:solidFill>
              </a:rPr>
              <a:t>                                  </a:t>
            </a:r>
          </a:p>
          <a:p>
            <a:endParaRPr lang="ar-SA" sz="3200" dirty="0" smtClean="0">
              <a:solidFill>
                <a:schemeClr val="accent1"/>
              </a:solidFill>
            </a:endParaRPr>
          </a:p>
          <a:p>
            <a:endParaRPr lang="ar-SA" sz="3200" dirty="0" smtClean="0">
              <a:solidFill>
                <a:schemeClr val="accent1"/>
              </a:solidFill>
            </a:endParaRPr>
          </a:p>
          <a:p>
            <a:r>
              <a:rPr lang="ar-SA" sz="3200" dirty="0" smtClean="0">
                <a:solidFill>
                  <a:schemeClr val="accent1"/>
                </a:solidFill>
              </a:rPr>
              <a:t>  </a:t>
            </a:r>
          </a:p>
          <a:p>
            <a:endParaRPr lang="ar-SA" sz="3200" dirty="0" smtClean="0">
              <a:solidFill>
                <a:schemeClr val="accent1"/>
              </a:solidFill>
            </a:endParaRPr>
          </a:p>
          <a:p>
            <a:r>
              <a:rPr lang="ar-SA" sz="3200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ar-SA" sz="3200" dirty="0" smtClean="0">
                <a:solidFill>
                  <a:schemeClr val="accent1"/>
                </a:solidFill>
              </a:rPr>
              <a:t>  </a:t>
            </a:r>
            <a:endParaRPr lang="he-IL" sz="3200" dirty="0">
              <a:solidFill>
                <a:schemeClr val="accent1"/>
              </a:solidFill>
            </a:endParaRPr>
          </a:p>
        </p:txBody>
      </p:sp>
      <p:sp>
        <p:nvSpPr>
          <p:cNvPr id="14" name="כוכב עם 7 פינות 13"/>
          <p:cNvSpPr/>
          <p:nvPr/>
        </p:nvSpPr>
        <p:spPr>
          <a:xfrm>
            <a:off x="2895600" y="2743200"/>
            <a:ext cx="1905000" cy="1371600"/>
          </a:xfrm>
          <a:prstGeom prst="star7">
            <a:avLst>
              <a:gd name="adj" fmla="val 22843"/>
              <a:gd name="hf" fmla="val 102572"/>
              <a:gd name="vf" fmla="val 105210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3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חיבור 14"/>
          <p:cNvSpPr/>
          <p:nvPr/>
        </p:nvSpPr>
        <p:spPr>
          <a:xfrm>
            <a:off x="5029200" y="3200400"/>
            <a:ext cx="533400" cy="457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כוכב עם 7 פינות 15"/>
          <p:cNvSpPr/>
          <p:nvPr/>
        </p:nvSpPr>
        <p:spPr>
          <a:xfrm>
            <a:off x="5791200" y="2819400"/>
            <a:ext cx="1905000" cy="1371600"/>
          </a:xfrm>
          <a:prstGeom prst="star7">
            <a:avLst>
              <a:gd name="adj" fmla="val 22843"/>
              <a:gd name="hf" fmla="val 102572"/>
              <a:gd name="vf" fmla="val 105210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כוכב עם 7 פינות 17"/>
          <p:cNvSpPr/>
          <p:nvPr/>
        </p:nvSpPr>
        <p:spPr>
          <a:xfrm>
            <a:off x="5867400" y="4724400"/>
            <a:ext cx="1905000" cy="1371600"/>
          </a:xfrm>
          <a:prstGeom prst="star7">
            <a:avLst>
              <a:gd name="adj" fmla="val 22843"/>
              <a:gd name="hf" fmla="val 102572"/>
              <a:gd name="vf" fmla="val 105210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כוכב עם 7 פינות 18"/>
          <p:cNvSpPr/>
          <p:nvPr/>
        </p:nvSpPr>
        <p:spPr>
          <a:xfrm>
            <a:off x="2971800" y="4648200"/>
            <a:ext cx="1752600" cy="1371600"/>
          </a:xfrm>
          <a:prstGeom prst="star7">
            <a:avLst>
              <a:gd name="adj" fmla="val 22843"/>
              <a:gd name="hf" fmla="val 102572"/>
              <a:gd name="vf" fmla="val 105210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כפל 19"/>
          <p:cNvSpPr/>
          <p:nvPr/>
        </p:nvSpPr>
        <p:spPr>
          <a:xfrm>
            <a:off x="5029200" y="5257800"/>
            <a:ext cx="457200" cy="533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חץ שמאלה 21">
            <a:hlinkClick r:id="rId4" action="ppaction://hlinksldjump"/>
          </p:cNvPr>
          <p:cNvSpPr/>
          <p:nvPr/>
        </p:nvSpPr>
        <p:spPr>
          <a:xfrm>
            <a:off x="228600" y="5562600"/>
            <a:ext cx="2362200" cy="990600"/>
          </a:xfrm>
          <a:prstGeom prst="leftArrow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</a:rPr>
              <a:t>الحل</a:t>
            </a:r>
            <a:endParaRPr lang="he-IL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4600" y="2362200"/>
            <a:ext cx="5943600" cy="403187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1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                                            </a:t>
            </a:r>
            <a:r>
              <a:rPr lang="ar-SA" sz="3200" dirty="0" smtClean="0">
                <a:solidFill>
                  <a:schemeClr val="accent1"/>
                </a:solidFill>
              </a:rPr>
              <a:t>لعنكبوتين </a:t>
            </a:r>
          </a:p>
          <a:p>
            <a:r>
              <a:rPr lang="ar-SA" sz="3200" dirty="0" smtClean="0">
                <a:solidFill>
                  <a:schemeClr val="accent1"/>
                </a:solidFill>
              </a:rPr>
              <a:t>                                  </a:t>
            </a:r>
          </a:p>
          <a:p>
            <a:endParaRPr lang="ar-SA" sz="3200" dirty="0" smtClean="0">
              <a:solidFill>
                <a:schemeClr val="accent1"/>
              </a:solidFill>
            </a:endParaRPr>
          </a:p>
          <a:p>
            <a:endParaRPr lang="ar-SA" sz="3200" dirty="0" smtClean="0">
              <a:solidFill>
                <a:schemeClr val="accent1"/>
              </a:solidFill>
            </a:endParaRPr>
          </a:p>
          <a:p>
            <a:r>
              <a:rPr lang="ar-SA" sz="3200" dirty="0" smtClean="0">
                <a:solidFill>
                  <a:schemeClr val="accent1"/>
                </a:solidFill>
              </a:rPr>
              <a:t>  </a:t>
            </a:r>
          </a:p>
          <a:p>
            <a:endParaRPr lang="ar-SA" sz="3200" dirty="0" smtClean="0">
              <a:solidFill>
                <a:schemeClr val="accent1"/>
              </a:solidFill>
            </a:endParaRPr>
          </a:p>
          <a:p>
            <a:r>
              <a:rPr lang="ar-SA" sz="3200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ar-SA" sz="3200" dirty="0" smtClean="0">
                <a:solidFill>
                  <a:schemeClr val="accent1"/>
                </a:solidFill>
              </a:rPr>
              <a:t>  </a:t>
            </a:r>
            <a:endParaRPr lang="he-IL" sz="3200" dirty="0">
              <a:solidFill>
                <a:schemeClr val="accent1"/>
              </a:solidFill>
            </a:endParaRPr>
          </a:p>
        </p:txBody>
      </p:sp>
      <p:sp>
        <p:nvSpPr>
          <p:cNvPr id="6" name="כוכב עם 7 פינות 5"/>
          <p:cNvSpPr/>
          <p:nvPr/>
        </p:nvSpPr>
        <p:spPr>
          <a:xfrm>
            <a:off x="3048000" y="4876800"/>
            <a:ext cx="1905000" cy="1371600"/>
          </a:xfrm>
          <a:prstGeom prst="star7">
            <a:avLst>
              <a:gd name="adj" fmla="val 22843"/>
              <a:gd name="hf" fmla="val 102572"/>
              <a:gd name="vf" fmla="val 105210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/>
              <a:t>2</a:t>
            </a:r>
            <a:endParaRPr lang="he-IL" sz="4400" b="1" dirty="0"/>
          </a:p>
        </p:txBody>
      </p:sp>
      <p:sp>
        <p:nvSpPr>
          <p:cNvPr id="7" name="כוכב עם 7 פינות 6"/>
          <p:cNvSpPr/>
          <p:nvPr/>
        </p:nvSpPr>
        <p:spPr>
          <a:xfrm>
            <a:off x="5867400" y="4876800"/>
            <a:ext cx="1905000" cy="1371600"/>
          </a:xfrm>
          <a:prstGeom prst="star7">
            <a:avLst>
              <a:gd name="adj" fmla="val 22843"/>
              <a:gd name="hf" fmla="val 102572"/>
              <a:gd name="vf" fmla="val 105210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/>
              <a:t>8</a:t>
            </a:r>
            <a:endParaRPr lang="he-IL" sz="4400" b="1" dirty="0"/>
          </a:p>
        </p:txBody>
      </p:sp>
      <p:sp>
        <p:nvSpPr>
          <p:cNvPr id="8" name="כוכב עם 7 פינות 7"/>
          <p:cNvSpPr/>
          <p:nvPr/>
        </p:nvSpPr>
        <p:spPr>
          <a:xfrm>
            <a:off x="5791200" y="3048000"/>
            <a:ext cx="1905000" cy="1371600"/>
          </a:xfrm>
          <a:prstGeom prst="star7">
            <a:avLst>
              <a:gd name="adj" fmla="val 22843"/>
              <a:gd name="hf" fmla="val 102572"/>
              <a:gd name="vf" fmla="val 105210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/>
              <a:t>8</a:t>
            </a:r>
            <a:endParaRPr lang="he-IL" sz="4400" b="1" dirty="0"/>
          </a:p>
        </p:txBody>
      </p:sp>
      <p:sp>
        <p:nvSpPr>
          <p:cNvPr id="9" name="כוכב עם 7 פינות 8"/>
          <p:cNvSpPr/>
          <p:nvPr/>
        </p:nvSpPr>
        <p:spPr>
          <a:xfrm>
            <a:off x="3048000" y="3124200"/>
            <a:ext cx="1905000" cy="1371600"/>
          </a:xfrm>
          <a:prstGeom prst="star7">
            <a:avLst>
              <a:gd name="adj" fmla="val 22843"/>
              <a:gd name="hf" fmla="val 102572"/>
              <a:gd name="vf" fmla="val 105210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4400" b="1" dirty="0" smtClean="0"/>
              <a:t>8</a:t>
            </a:r>
            <a:endParaRPr lang="he-IL" sz="4400" b="1" dirty="0"/>
          </a:p>
        </p:txBody>
      </p:sp>
      <p:sp>
        <p:nvSpPr>
          <p:cNvPr id="10" name="חיבור 9"/>
          <p:cNvSpPr/>
          <p:nvPr/>
        </p:nvSpPr>
        <p:spPr>
          <a:xfrm>
            <a:off x="5029200" y="3581400"/>
            <a:ext cx="533400" cy="457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כפל 10"/>
          <p:cNvSpPr/>
          <p:nvPr/>
        </p:nvSpPr>
        <p:spPr>
          <a:xfrm>
            <a:off x="5105400" y="5410200"/>
            <a:ext cx="457200" cy="533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הסבר ענן 11"/>
          <p:cNvSpPr/>
          <p:nvPr/>
        </p:nvSpPr>
        <p:spPr>
          <a:xfrm>
            <a:off x="1219200" y="762000"/>
            <a:ext cx="3810000" cy="1295400"/>
          </a:xfrm>
          <a:prstGeom prst="cloudCallout">
            <a:avLst>
              <a:gd name="adj1" fmla="val 48258"/>
              <a:gd name="adj2" fmla="val 69452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الحل</a:t>
            </a:r>
            <a:endParaRPr lang="he-IL" sz="4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851648" cy="1447800"/>
          </a:xfrm>
        </p:spPr>
        <p:txBody>
          <a:bodyPr>
            <a:normAutofit fontScale="90000"/>
          </a:bodyPr>
          <a:lstStyle/>
          <a:p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u="sng" dirty="0" smtClean="0">
                <a:latin typeface="Arial" pitchFamily="34" charset="0"/>
                <a:cs typeface="Arial" pitchFamily="34" charset="0"/>
              </a:rPr>
            </a:br>
            <a:r>
              <a:rPr lang="en-US" sz="4000" u="sng" dirty="0">
                <a:latin typeface="Arial" pitchFamily="34" charset="0"/>
                <a:cs typeface="Arial" pitchFamily="34" charset="0"/>
              </a:rPr>
              <a:t/>
            </a:r>
            <a:br>
              <a:rPr lang="en-US" sz="4000" u="sng" dirty="0">
                <a:latin typeface="Arial" pitchFamily="34" charset="0"/>
                <a:cs typeface="Arial" pitchFamily="34" charset="0"/>
              </a:rPr>
            </a:br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u="sng" dirty="0" smtClean="0">
                <a:latin typeface="Arial" pitchFamily="34" charset="0"/>
                <a:cs typeface="Arial" pitchFamily="34" charset="0"/>
              </a:rPr>
            </a:br>
            <a:r>
              <a:rPr lang="en-US" sz="4000" u="sng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4000" u="sng" dirty="0" smtClean="0">
                <a:latin typeface="Arial" pitchFamily="34" charset="0"/>
                <a:cs typeface="Arial" pitchFamily="34" charset="0"/>
              </a:rPr>
            </a:br>
            <a:r>
              <a:rPr lang="ar-JO" sz="40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حوِّل تمارين الجمع الى تمارين ضرب :</a:t>
            </a:r>
            <a:endParaRPr lang="he-IL" sz="4000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7854696" cy="3657600"/>
          </a:xfrm>
        </p:spPr>
        <p:txBody>
          <a:bodyPr>
            <a:normAutofit lnSpcReduction="10000"/>
          </a:bodyPr>
          <a:lstStyle/>
          <a:p>
            <a:pPr algn="l"/>
            <a:r>
              <a:rPr lang="ar-JO" sz="2800" b="1" dirty="0" smtClean="0">
                <a:latin typeface="Arial" pitchFamily="34" charset="0"/>
                <a:cs typeface="Arial" pitchFamily="34" charset="0"/>
              </a:rPr>
              <a:t>_______________=1+1+1+1+1+1+1+1+1+1</a:t>
            </a:r>
          </a:p>
          <a:p>
            <a:pPr algn="l"/>
            <a:endParaRPr lang="ar-JO" dirty="0"/>
          </a:p>
          <a:p>
            <a:pPr algn="l"/>
            <a:r>
              <a:rPr lang="ar-JO" dirty="0" smtClean="0"/>
              <a:t>  </a:t>
            </a:r>
          </a:p>
          <a:p>
            <a:pPr algn="l"/>
            <a:r>
              <a:rPr lang="ar-JO" sz="3600" b="1" dirty="0" smtClean="0">
                <a:latin typeface="Arial" pitchFamily="34" charset="0"/>
                <a:cs typeface="Arial" pitchFamily="34" charset="0"/>
              </a:rPr>
              <a:t>_______________= 2+2+2+2</a:t>
            </a:r>
          </a:p>
          <a:p>
            <a:pPr algn="l"/>
            <a:r>
              <a:rPr lang="ar-JO" dirty="0" smtClean="0"/>
              <a:t>  </a:t>
            </a:r>
          </a:p>
          <a:p>
            <a:pPr algn="l"/>
            <a:r>
              <a:rPr lang="ar-JO" dirty="0" smtClean="0"/>
              <a:t>   </a:t>
            </a:r>
          </a:p>
          <a:p>
            <a:pPr algn="l"/>
            <a:r>
              <a:rPr lang="ar-JO" dirty="0" smtClean="0"/>
              <a:t>     </a:t>
            </a:r>
            <a:r>
              <a:rPr lang="ar-JO" sz="3600" b="1" dirty="0" smtClean="0">
                <a:latin typeface="Arial" pitchFamily="34" charset="0"/>
                <a:cs typeface="Arial" pitchFamily="34" charset="0"/>
              </a:rPr>
              <a:t>_____________=3+3+3+3+3</a:t>
            </a:r>
            <a:endParaRPr lang="he-IL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7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0"/>
            <a:ext cx="1371600" cy="2057400"/>
          </a:xfrm>
          <a:prstGeom prst="rect">
            <a:avLst/>
          </a:prstGeom>
          <a:noFill/>
        </p:spPr>
      </p:pic>
      <p:pic>
        <p:nvPicPr>
          <p:cNvPr id="3" name="Picture 2" descr="http://www.dohamath.com/vb/uploaded/1700_121911586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752600"/>
            <a:ext cx="5791200" cy="4724400"/>
          </a:xfrm>
          <a:prstGeom prst="rect">
            <a:avLst/>
          </a:prstGeom>
          <a:noFill/>
        </p:spPr>
      </p:pic>
      <p:pic>
        <p:nvPicPr>
          <p:cNvPr id="4" name="Picture 2" descr="http://vb.arabseyes.com/uploaded/129613_1206465686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1143000"/>
            <a:ext cx="3133725" cy="2667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772400" cy="1362456"/>
          </a:xfrm>
        </p:spPr>
        <p:txBody>
          <a:bodyPr/>
          <a:lstStyle/>
          <a:p>
            <a:r>
              <a:rPr lang="ar-SA" dirty="0" smtClean="0"/>
              <a:t>حول تمارين الضرب </a:t>
            </a:r>
            <a:r>
              <a:rPr lang="ar-SA" dirty="0" err="1" smtClean="0"/>
              <a:t>الى</a:t>
            </a:r>
            <a:r>
              <a:rPr lang="ar-SA" dirty="0" smtClean="0"/>
              <a:t> جمع        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62000" y="2514600"/>
            <a:ext cx="7772400" cy="396240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2400" b="1" dirty="0" smtClean="0"/>
              <a:t>3×4=_________________________________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/>
              <a:t>4×3=_________________________________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/>
              <a:t>1×5=__________________________________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/>
              <a:t>3×0=__________________________________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/>
              <a:t>6×6=_________________________</a:t>
            </a:r>
            <a:r>
              <a:rPr lang="en-US" dirty="0" smtClean="0"/>
              <a:t>_________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57200" y="-152400"/>
            <a:ext cx="7851648" cy="1828800"/>
          </a:xfrm>
        </p:spPr>
        <p:txBody>
          <a:bodyPr/>
          <a:lstStyle/>
          <a:p>
            <a:r>
              <a:rPr lang="ar-SA" dirty="0" smtClean="0"/>
              <a:t>تمرين: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854696" cy="3810000"/>
          </a:xfrm>
        </p:spPr>
        <p:txBody>
          <a:bodyPr/>
          <a:lstStyle/>
          <a:p>
            <a:endParaRPr lang="ar-SA" dirty="0" smtClean="0"/>
          </a:p>
          <a:p>
            <a:r>
              <a:rPr lang="ar-SA" dirty="0" smtClean="0"/>
              <a:t>                                                           </a:t>
            </a:r>
          </a:p>
          <a:p>
            <a:r>
              <a:rPr lang="ar-SA" dirty="0" smtClean="0"/>
              <a:t>                           16     </a:t>
            </a:r>
            <a:r>
              <a:rPr lang="ar-SA" sz="4000" dirty="0" smtClean="0"/>
              <a:t>= </a:t>
            </a:r>
            <a:r>
              <a:rPr lang="ar-SA" dirty="0" smtClean="0"/>
              <a:t>                                                            </a:t>
            </a:r>
          </a:p>
        </p:txBody>
      </p:sp>
      <p:sp>
        <p:nvSpPr>
          <p:cNvPr id="4" name="شكل بيضاوي 3"/>
          <p:cNvSpPr/>
          <p:nvPr/>
        </p:nvSpPr>
        <p:spPr>
          <a:xfrm>
            <a:off x="1219200" y="2819400"/>
            <a:ext cx="1066800" cy="1143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כפל 19"/>
          <p:cNvSpPr/>
          <p:nvPr/>
        </p:nvSpPr>
        <p:spPr>
          <a:xfrm>
            <a:off x="2743200" y="3124200"/>
            <a:ext cx="457200" cy="533400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شكل بيضاوي 3"/>
          <p:cNvSpPr/>
          <p:nvPr/>
        </p:nvSpPr>
        <p:spPr>
          <a:xfrm>
            <a:off x="3429000" y="2819400"/>
            <a:ext cx="1066800" cy="114300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i="1" dirty="0" smtClean="0"/>
              <a:t/>
            </a:r>
            <a:br>
              <a:rPr lang="ar-SA" i="1" dirty="0" smtClean="0"/>
            </a:br>
            <a:r>
              <a:rPr lang="ar-SA" i="1" dirty="0" smtClean="0"/>
              <a:t/>
            </a:r>
            <a:br>
              <a:rPr lang="ar-SA" i="1" dirty="0" smtClean="0"/>
            </a:br>
            <a:r>
              <a:rPr lang="ar-SA" i="1" dirty="0" smtClean="0"/>
              <a:t/>
            </a:r>
            <a:br>
              <a:rPr lang="ar-SA" i="1" dirty="0" smtClean="0"/>
            </a:br>
            <a:r>
              <a:rPr lang="ar-SA" i="1" dirty="0" smtClean="0"/>
              <a:t/>
            </a:r>
            <a:br>
              <a:rPr lang="ar-SA" i="1" dirty="0" smtClean="0"/>
            </a:br>
            <a:endParaRPr lang="en-US" i="1" dirty="0"/>
          </a:p>
        </p:txBody>
      </p:sp>
      <p:pic>
        <p:nvPicPr>
          <p:cNvPr id="20482" name="Picture 2" descr="http://www.heathersanimations.com/teddies/seesaw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800600"/>
            <a:ext cx="1905000" cy="1524001"/>
          </a:xfrm>
          <a:prstGeom prst="rect">
            <a:avLst/>
          </a:prstGeom>
          <a:noFill/>
        </p:spPr>
      </p:pic>
      <p:sp>
        <p:nvSpPr>
          <p:cNvPr id="10" name="גל כפול 9"/>
          <p:cNvSpPr/>
          <p:nvPr/>
        </p:nvSpPr>
        <p:spPr>
          <a:xfrm>
            <a:off x="914400" y="1600200"/>
            <a:ext cx="7162800" cy="3200400"/>
          </a:xfrm>
          <a:prstGeom prst="doubleWave">
            <a:avLst>
              <a:gd name="adj1" fmla="val 6250"/>
              <a:gd name="adj2" fmla="val -2221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b="1" dirty="0" smtClean="0">
                <a:solidFill>
                  <a:srgbClr val="FFFF00"/>
                </a:solidFill>
              </a:rPr>
              <a:t>عملية </a:t>
            </a:r>
            <a:r>
              <a:rPr lang="ar-SA" sz="5400" b="1" dirty="0" smtClean="0">
                <a:solidFill>
                  <a:srgbClr val="FFFF00"/>
                </a:solidFill>
              </a:rPr>
              <a:t>الضرب</a:t>
            </a:r>
            <a:r>
              <a:rPr lang="ar-QA" sz="5400" b="1" smtClean="0">
                <a:solidFill>
                  <a:srgbClr val="FFFF00"/>
                </a:solidFill>
              </a:rPr>
              <a:t> هي عملية جمع متكرّر</a:t>
            </a:r>
            <a:endParaRPr lang="he-IL" sz="5400" b="1" dirty="0">
              <a:solidFill>
                <a:srgbClr val="FFFF00"/>
              </a:solidFill>
            </a:endParaRPr>
          </a:p>
        </p:txBody>
      </p:sp>
      <p:pic>
        <p:nvPicPr>
          <p:cNvPr id="20484" name="Picture 4" descr="http://www.heathersanimations.com/teddies/TeddiesHearts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1000"/>
            <a:ext cx="1981200" cy="14287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3375" cy="333375"/>
          </a:xfrm>
          <a:prstGeom prst="rect">
            <a:avLst/>
          </a:prstGeom>
          <a:noFill/>
        </p:spPr>
      </p:pic>
      <p:pic>
        <p:nvPicPr>
          <p:cNvPr id="4098" name="Picture 2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3375" cy="333375"/>
          </a:xfrm>
          <a:prstGeom prst="rect">
            <a:avLst/>
          </a:prstGeom>
          <a:noFill/>
        </p:spPr>
      </p:pic>
      <p:pic>
        <p:nvPicPr>
          <p:cNvPr id="4099" name="Picture 3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3375" cy="333375"/>
          </a:xfrm>
          <a:prstGeom prst="rect">
            <a:avLst/>
          </a:prstGeom>
          <a:noFill/>
        </p:spPr>
      </p:pic>
      <p:pic>
        <p:nvPicPr>
          <p:cNvPr id="4100" name="Picture 4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3375" cy="333375"/>
          </a:xfrm>
          <a:prstGeom prst="rect">
            <a:avLst/>
          </a:prstGeom>
          <a:noFill/>
        </p:spPr>
      </p:pic>
      <p:pic>
        <p:nvPicPr>
          <p:cNvPr id="4101" name="Picture 5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3375" cy="333375"/>
          </a:xfrm>
          <a:prstGeom prst="rect">
            <a:avLst/>
          </a:prstGeom>
          <a:noFill/>
        </p:spPr>
      </p:pic>
      <p:pic>
        <p:nvPicPr>
          <p:cNvPr id="4102" name="Picture 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3375" cy="333375"/>
          </a:xfrm>
          <a:prstGeom prst="rect">
            <a:avLst/>
          </a:prstGeom>
          <a:noFill/>
        </p:spPr>
      </p:pic>
      <p:pic>
        <p:nvPicPr>
          <p:cNvPr id="4103" name="Picture 7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3375" cy="333375"/>
          </a:xfrm>
          <a:prstGeom prst="rect">
            <a:avLst/>
          </a:prstGeom>
          <a:noFill/>
        </p:spPr>
      </p:pic>
      <p:pic>
        <p:nvPicPr>
          <p:cNvPr id="4104" name="Picture 8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3375" cy="333375"/>
          </a:xfrm>
          <a:prstGeom prst="rect">
            <a:avLst/>
          </a:prstGeom>
          <a:noFill/>
        </p:spPr>
      </p:pic>
      <p:pic>
        <p:nvPicPr>
          <p:cNvPr id="4105" name="Picture 9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33375" cy="333375"/>
          </a:xfrm>
          <a:prstGeom prst="rect">
            <a:avLst/>
          </a:prstGeom>
          <a:noFill/>
        </p:spPr>
      </p:pic>
      <p:graphicFrame>
        <p:nvGraphicFramePr>
          <p:cNvPr id="32" name="טבלה 31"/>
          <p:cNvGraphicFramePr>
            <a:graphicFrameLocks noGrp="1"/>
          </p:cNvGraphicFramePr>
          <p:nvPr/>
        </p:nvGraphicFramePr>
        <p:xfrm>
          <a:off x="533400" y="762000"/>
          <a:ext cx="8077200" cy="1097280"/>
        </p:xfrm>
        <a:graphic>
          <a:graphicData uri="http://schemas.openxmlformats.org/drawingml/2006/table">
            <a:tbl>
              <a:tblPr/>
              <a:tblGrid>
                <a:gridCol w="8077200"/>
              </a:tblGrid>
              <a:tr h="83820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kumimoji="0" lang="ar-SA" sz="3200" b="1" i="1" kern="1200" dirty="0" smtClean="0">
                          <a:solidFill>
                            <a:srgbClr val="6852C6"/>
                          </a:solidFill>
                          <a:latin typeface="+mn-lt"/>
                          <a:ea typeface="+mn-ea"/>
                          <a:cs typeface="+mn-cs"/>
                        </a:rPr>
                        <a:t>أمامك12 عنصراً  وضعت (حوطت) في مجموعات متكافئة .</a:t>
                      </a:r>
                      <a:br>
                        <a:rPr kumimoji="0" lang="ar-SA" sz="3200" b="1" i="1" kern="1200" dirty="0" smtClean="0">
                          <a:solidFill>
                            <a:srgbClr val="6852C6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ar-SA" sz="2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800" b="1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טבלה 39"/>
          <p:cNvGraphicFramePr>
            <a:graphicFrameLocks noGrp="1"/>
          </p:cNvGraphicFramePr>
          <p:nvPr/>
        </p:nvGraphicFramePr>
        <p:xfrm>
          <a:off x="1676400" y="2514600"/>
          <a:ext cx="1447800" cy="990600"/>
        </p:xfrm>
        <a:graphic>
          <a:graphicData uri="http://schemas.openxmlformats.org/drawingml/2006/table">
            <a:tbl>
              <a:tblPr/>
              <a:tblGrid>
                <a:gridCol w="1447800"/>
              </a:tblGrid>
              <a:tr h="99060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5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590800"/>
            <a:ext cx="609600" cy="561975"/>
          </a:xfrm>
          <a:prstGeom prst="rect">
            <a:avLst/>
          </a:prstGeom>
          <a:noFill/>
        </p:spPr>
      </p:pic>
      <p:pic>
        <p:nvPicPr>
          <p:cNvPr id="39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2590800"/>
            <a:ext cx="561975" cy="561975"/>
          </a:xfrm>
          <a:prstGeom prst="rect">
            <a:avLst/>
          </a:prstGeom>
          <a:noFill/>
        </p:spPr>
      </p:pic>
      <p:pic>
        <p:nvPicPr>
          <p:cNvPr id="41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2895600"/>
            <a:ext cx="561975" cy="561975"/>
          </a:xfrm>
          <a:prstGeom prst="rect">
            <a:avLst/>
          </a:prstGeom>
          <a:noFill/>
        </p:spPr>
      </p:pic>
      <p:graphicFrame>
        <p:nvGraphicFramePr>
          <p:cNvPr id="42" name="טבלה 41"/>
          <p:cNvGraphicFramePr>
            <a:graphicFrameLocks noGrp="1"/>
          </p:cNvGraphicFramePr>
          <p:nvPr/>
        </p:nvGraphicFramePr>
        <p:xfrm>
          <a:off x="3429000" y="2514600"/>
          <a:ext cx="1447800" cy="990600"/>
        </p:xfrm>
        <a:graphic>
          <a:graphicData uri="http://schemas.openxmlformats.org/drawingml/2006/table">
            <a:tbl>
              <a:tblPr/>
              <a:tblGrid>
                <a:gridCol w="1447800"/>
              </a:tblGrid>
              <a:tr h="99060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7" name="טבלה 46"/>
          <p:cNvGraphicFramePr>
            <a:graphicFrameLocks noGrp="1"/>
          </p:cNvGraphicFramePr>
          <p:nvPr/>
        </p:nvGraphicFramePr>
        <p:xfrm>
          <a:off x="5334000" y="2514600"/>
          <a:ext cx="1447800" cy="990600"/>
        </p:xfrm>
        <a:graphic>
          <a:graphicData uri="http://schemas.openxmlformats.org/drawingml/2006/table">
            <a:tbl>
              <a:tblPr/>
              <a:tblGrid>
                <a:gridCol w="1447800"/>
              </a:tblGrid>
              <a:tr h="99060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9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590800"/>
            <a:ext cx="561975" cy="561975"/>
          </a:xfrm>
          <a:prstGeom prst="rect">
            <a:avLst/>
          </a:prstGeom>
          <a:noFill/>
        </p:spPr>
      </p:pic>
      <p:pic>
        <p:nvPicPr>
          <p:cNvPr id="50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2895600"/>
            <a:ext cx="561975" cy="561975"/>
          </a:xfrm>
          <a:prstGeom prst="rect">
            <a:avLst/>
          </a:prstGeom>
          <a:noFill/>
        </p:spPr>
      </p:pic>
      <p:pic>
        <p:nvPicPr>
          <p:cNvPr id="51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2590800"/>
            <a:ext cx="561975" cy="561975"/>
          </a:xfrm>
          <a:prstGeom prst="rect">
            <a:avLst/>
          </a:prstGeom>
          <a:noFill/>
        </p:spPr>
      </p:pic>
      <p:pic>
        <p:nvPicPr>
          <p:cNvPr id="52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590800"/>
            <a:ext cx="561975" cy="561975"/>
          </a:xfrm>
          <a:prstGeom prst="rect">
            <a:avLst/>
          </a:prstGeom>
          <a:noFill/>
        </p:spPr>
      </p:pic>
      <p:pic>
        <p:nvPicPr>
          <p:cNvPr id="53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590800"/>
            <a:ext cx="561975" cy="561975"/>
          </a:xfrm>
          <a:prstGeom prst="rect">
            <a:avLst/>
          </a:prstGeom>
          <a:noFill/>
        </p:spPr>
      </p:pic>
      <p:pic>
        <p:nvPicPr>
          <p:cNvPr id="54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2819400"/>
            <a:ext cx="561975" cy="561975"/>
          </a:xfrm>
          <a:prstGeom prst="rect">
            <a:avLst/>
          </a:prstGeom>
          <a:noFill/>
        </p:spPr>
      </p:pic>
      <p:sp>
        <p:nvSpPr>
          <p:cNvPr id="55" name="מלבן 54"/>
          <p:cNvSpPr/>
          <p:nvPr/>
        </p:nvSpPr>
        <p:spPr>
          <a:xfrm>
            <a:off x="4572000" y="3810000"/>
            <a:ext cx="44196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i="1" dirty="0" smtClean="0">
                <a:solidFill>
                  <a:schemeClr val="accent5">
                    <a:lumMod val="50000"/>
                  </a:schemeClr>
                </a:solidFill>
              </a:rPr>
              <a:t>ما عدد المجموعات المتكافئة ؟</a:t>
            </a:r>
            <a:endParaRPr lang="he-IL"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1676400" y="4953000"/>
            <a:ext cx="6477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</a:rPr>
              <a:t>ما عدد العناصر في كل المجموعات ؟</a:t>
            </a:r>
            <a:r>
              <a:rPr lang="ar-SA" sz="2400" b="1" dirty="0" smtClean="0">
                <a:solidFill>
                  <a:srgbClr val="FF0000"/>
                </a:solidFill>
              </a:rPr>
              <a:t> </a:t>
            </a:r>
          </a:p>
          <a:p>
            <a:pPr rtl="1"/>
            <a:r>
              <a:rPr lang="ar-SA" dirty="0" smtClean="0"/>
              <a:t> </a:t>
            </a:r>
            <a:endParaRPr lang="ar-SA" dirty="0"/>
          </a:p>
        </p:txBody>
      </p:sp>
      <p:sp>
        <p:nvSpPr>
          <p:cNvPr id="57" name="מלבן 56"/>
          <p:cNvSpPr/>
          <p:nvPr/>
        </p:nvSpPr>
        <p:spPr>
          <a:xfrm>
            <a:off x="228600" y="3810000"/>
            <a:ext cx="42867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ما عدد عناصر المجموعة الواحدة ؟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58" name="מלבן מעוגל 57"/>
          <p:cNvSpPr/>
          <p:nvPr/>
        </p:nvSpPr>
        <p:spPr>
          <a:xfrm>
            <a:off x="6553200" y="4419600"/>
            <a:ext cx="1066800" cy="609600"/>
          </a:xfrm>
          <a:prstGeom prst="roundRect">
            <a:avLst>
              <a:gd name="adj" fmla="val 45238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he-IL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9" name="מלבן מעוגל 58"/>
          <p:cNvSpPr/>
          <p:nvPr/>
        </p:nvSpPr>
        <p:spPr>
          <a:xfrm>
            <a:off x="1371600" y="4343400"/>
            <a:ext cx="1066800" cy="609600"/>
          </a:xfrm>
          <a:prstGeom prst="roundRect">
            <a:avLst>
              <a:gd name="adj" fmla="val 4523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rgbClr val="FF0000"/>
                </a:solidFill>
              </a:rPr>
              <a:t>3</a:t>
            </a:r>
            <a:endParaRPr lang="he-IL" sz="4400" dirty="0">
              <a:solidFill>
                <a:srgbClr val="FF0000"/>
              </a:solidFill>
            </a:endParaRPr>
          </a:p>
        </p:txBody>
      </p:sp>
      <p:sp>
        <p:nvSpPr>
          <p:cNvPr id="60" name="מלבן מעוגל 59"/>
          <p:cNvSpPr/>
          <p:nvPr/>
        </p:nvSpPr>
        <p:spPr>
          <a:xfrm>
            <a:off x="4038600" y="5791200"/>
            <a:ext cx="1066800" cy="609600"/>
          </a:xfrm>
          <a:prstGeom prst="roundRect">
            <a:avLst>
              <a:gd name="adj" fmla="val 452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solidFill>
                  <a:schemeClr val="accent1">
                    <a:lumMod val="75000"/>
                  </a:schemeClr>
                </a:solidFill>
              </a:rPr>
              <a:t>12</a:t>
            </a:r>
            <a:endParaRPr lang="he-IL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1" name="טבלה 60"/>
          <p:cNvGraphicFramePr>
            <a:graphicFrameLocks noGrp="1"/>
          </p:cNvGraphicFramePr>
          <p:nvPr/>
        </p:nvGraphicFramePr>
        <p:xfrm>
          <a:off x="7162800" y="2514600"/>
          <a:ext cx="1447800" cy="990600"/>
        </p:xfrm>
        <a:graphic>
          <a:graphicData uri="http://schemas.openxmlformats.org/drawingml/2006/table">
            <a:tbl>
              <a:tblPr/>
              <a:tblGrid>
                <a:gridCol w="1447800"/>
              </a:tblGrid>
              <a:tr h="99060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i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2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2590800"/>
            <a:ext cx="561975" cy="561975"/>
          </a:xfrm>
          <a:prstGeom prst="rect">
            <a:avLst/>
          </a:prstGeom>
          <a:noFill/>
        </p:spPr>
      </p:pic>
      <p:pic>
        <p:nvPicPr>
          <p:cNvPr id="63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2590800"/>
            <a:ext cx="561975" cy="561975"/>
          </a:xfrm>
          <a:prstGeom prst="rect">
            <a:avLst/>
          </a:prstGeom>
          <a:noFill/>
        </p:spPr>
      </p:pic>
      <p:pic>
        <p:nvPicPr>
          <p:cNvPr id="64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2819400"/>
            <a:ext cx="561975" cy="5619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1353312"/>
          </a:xfrm>
        </p:spPr>
        <p:txBody>
          <a:bodyPr>
            <a:normAutofit fontScale="90000"/>
          </a:bodyPr>
          <a:lstStyle/>
          <a:p>
            <a:pPr algn="ctr"/>
            <a:r>
              <a:rPr lang="ar-SA" sz="3600" b="1" dirty="0" smtClean="0">
                <a:solidFill>
                  <a:schemeClr val="tx2">
                    <a:lumMod val="75000"/>
                  </a:schemeClr>
                </a:solidFill>
              </a:rPr>
              <a:t>ضم (4) مجموعات متكافئة في كل واحدة منها (3) عناصر يعطي مجموعة فيها (12) عنصر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/>
          <a:lstStyle/>
          <a:p>
            <a:pPr lvl="6"/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 lvl="6"/>
            <a:endParaRPr lang="en-US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5257800" y="2286000"/>
          <a:ext cx="2514600" cy="2057400"/>
        </p:xfrm>
        <a:graphic>
          <a:graphicData uri="http://schemas.openxmlformats.org/drawingml/2006/table">
            <a:tbl>
              <a:tblPr/>
              <a:tblGrid>
                <a:gridCol w="2514600"/>
              </a:tblGrid>
              <a:tr h="2057400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מלבן 23"/>
          <p:cNvSpPr/>
          <p:nvPr/>
        </p:nvSpPr>
        <p:spPr>
          <a:xfrm>
            <a:off x="3962400" y="4724400"/>
            <a:ext cx="4876800" cy="838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b="1" dirty="0" smtClean="0">
                <a:solidFill>
                  <a:schemeClr val="accent1">
                    <a:lumMod val="75000"/>
                  </a:schemeClr>
                </a:solidFill>
              </a:rPr>
              <a:t>3 + 3 +3 + 3 </a:t>
            </a:r>
            <a:endParaRPr lang="he-IL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5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362200"/>
            <a:ext cx="561975" cy="561975"/>
          </a:xfrm>
          <a:prstGeom prst="rect">
            <a:avLst/>
          </a:prstGeom>
          <a:noFill/>
        </p:spPr>
      </p:pic>
      <p:pic>
        <p:nvPicPr>
          <p:cNvPr id="26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124200"/>
            <a:ext cx="561975" cy="561975"/>
          </a:xfrm>
          <a:prstGeom prst="rect">
            <a:avLst/>
          </a:prstGeom>
          <a:noFill/>
        </p:spPr>
      </p:pic>
      <p:pic>
        <p:nvPicPr>
          <p:cNvPr id="27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362200"/>
            <a:ext cx="561975" cy="561975"/>
          </a:xfrm>
          <a:prstGeom prst="rect">
            <a:avLst/>
          </a:prstGeom>
          <a:noFill/>
        </p:spPr>
      </p:pic>
      <p:pic>
        <p:nvPicPr>
          <p:cNvPr id="28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362200"/>
            <a:ext cx="533400" cy="533400"/>
          </a:xfrm>
          <a:prstGeom prst="rect">
            <a:avLst/>
          </a:prstGeom>
          <a:noFill/>
        </p:spPr>
      </p:pic>
      <p:pic>
        <p:nvPicPr>
          <p:cNvPr id="29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3124200"/>
            <a:ext cx="561975" cy="561975"/>
          </a:xfrm>
          <a:prstGeom prst="rect">
            <a:avLst/>
          </a:prstGeom>
          <a:noFill/>
        </p:spPr>
      </p:pic>
      <p:pic>
        <p:nvPicPr>
          <p:cNvPr id="30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124200"/>
            <a:ext cx="533400" cy="533400"/>
          </a:xfrm>
          <a:prstGeom prst="rect">
            <a:avLst/>
          </a:prstGeom>
          <a:noFill/>
        </p:spPr>
      </p:pic>
      <p:pic>
        <p:nvPicPr>
          <p:cNvPr id="31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362200"/>
            <a:ext cx="533400" cy="533400"/>
          </a:xfrm>
          <a:prstGeom prst="rect">
            <a:avLst/>
          </a:prstGeom>
          <a:noFill/>
        </p:spPr>
      </p:pic>
      <p:pic>
        <p:nvPicPr>
          <p:cNvPr id="32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733800"/>
            <a:ext cx="533400" cy="533400"/>
          </a:xfrm>
          <a:prstGeom prst="rect">
            <a:avLst/>
          </a:prstGeom>
          <a:noFill/>
        </p:spPr>
      </p:pic>
      <p:pic>
        <p:nvPicPr>
          <p:cNvPr id="33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124200"/>
            <a:ext cx="533400" cy="533400"/>
          </a:xfrm>
          <a:prstGeom prst="rect">
            <a:avLst/>
          </a:prstGeom>
          <a:noFill/>
        </p:spPr>
      </p:pic>
      <p:pic>
        <p:nvPicPr>
          <p:cNvPr id="35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733800"/>
            <a:ext cx="533400" cy="533400"/>
          </a:xfrm>
          <a:prstGeom prst="rect">
            <a:avLst/>
          </a:prstGeom>
          <a:noFill/>
        </p:spPr>
      </p:pic>
      <p:pic>
        <p:nvPicPr>
          <p:cNvPr id="36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3733800"/>
            <a:ext cx="533400" cy="533400"/>
          </a:xfrm>
          <a:prstGeom prst="rect">
            <a:avLst/>
          </a:prstGeom>
          <a:noFill/>
        </p:spPr>
      </p:pic>
      <p:pic>
        <p:nvPicPr>
          <p:cNvPr id="37" name="Picture 16" descr="http://www.schoolarabia.net/images/asasia_im/duroos_math/gdawel_aldreb/khawas-darb/vegetable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733800"/>
            <a:ext cx="533400" cy="533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sz="3500" b="1" dirty="0" smtClean="0"/>
              <a:t>كم مجموعة تُشاهد هنا ؟  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sz="3500" b="1" dirty="0" smtClean="0"/>
              <a:t>كم عدد عناصر كل مجموعة ؟  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sz="3500" dirty="0" smtClean="0"/>
          </a:p>
          <a:p>
            <a:pPr>
              <a:buNone/>
            </a:pPr>
            <a:r>
              <a:rPr lang="ar-SA" sz="3500" b="1" dirty="0" smtClean="0"/>
              <a:t>كم عدد العناصر كلها ؟</a:t>
            </a:r>
          </a:p>
          <a:p>
            <a:pPr>
              <a:buNone/>
            </a:pPr>
            <a:endParaRPr lang="ar-SA" dirty="0" smtClean="0"/>
          </a:p>
        </p:txBody>
      </p:sp>
      <p:sp>
        <p:nvSpPr>
          <p:cNvPr id="4" name="מלבן מעוגל 3"/>
          <p:cNvSpPr/>
          <p:nvPr/>
        </p:nvSpPr>
        <p:spPr>
          <a:xfrm>
            <a:off x="1219200" y="762000"/>
            <a:ext cx="70866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i="1" dirty="0" smtClean="0">
                <a:solidFill>
                  <a:schemeClr val="bg2">
                    <a:lumMod val="25000"/>
                  </a:schemeClr>
                </a:solidFill>
              </a:rPr>
              <a:t>الإشارة × تقرأ ضرب</a:t>
            </a:r>
            <a:endParaRPr lang="he-IL" sz="66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AutoShape 1"/>
          <p:cNvSpPr>
            <a:spLocks noChangeArrowheads="1"/>
          </p:cNvSpPr>
          <p:nvPr/>
        </p:nvSpPr>
        <p:spPr bwMode="auto">
          <a:xfrm>
            <a:off x="5486400" y="2971800"/>
            <a:ext cx="1524000" cy="1143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9525">
            <a:solidFill>
              <a:srgbClr val="000000">
                <a:alpha val="9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1267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0480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3528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AutoShape 1"/>
          <p:cNvSpPr>
            <a:spLocks noChangeArrowheads="1"/>
          </p:cNvSpPr>
          <p:nvPr/>
        </p:nvSpPr>
        <p:spPr bwMode="auto">
          <a:xfrm>
            <a:off x="3733800" y="2895600"/>
            <a:ext cx="1524000" cy="1143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9525">
            <a:solidFill>
              <a:srgbClr val="000000">
                <a:alpha val="9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6" name="AutoShape 1"/>
          <p:cNvSpPr>
            <a:spLocks noChangeArrowheads="1"/>
          </p:cNvSpPr>
          <p:nvPr/>
        </p:nvSpPr>
        <p:spPr bwMode="auto">
          <a:xfrm>
            <a:off x="1981200" y="2895600"/>
            <a:ext cx="1524000" cy="1143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9525">
            <a:solidFill>
              <a:srgbClr val="000000">
                <a:alpha val="9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7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0480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2004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0480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2766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AutoShape 1"/>
          <p:cNvSpPr>
            <a:spLocks noChangeArrowheads="1"/>
          </p:cNvSpPr>
          <p:nvPr/>
        </p:nvSpPr>
        <p:spPr bwMode="auto">
          <a:xfrm>
            <a:off x="1600200" y="5181600"/>
            <a:ext cx="4038600" cy="1447800"/>
          </a:xfrm>
          <a:prstGeom prst="wave">
            <a:avLst>
              <a:gd name="adj1" fmla="val 13005"/>
              <a:gd name="adj2" fmla="val -331"/>
            </a:avLst>
          </a:prstGeom>
          <a:solidFill>
            <a:srgbClr val="FFFFFF"/>
          </a:solidFill>
          <a:ln w="9525">
            <a:solidFill>
              <a:srgbClr val="000000">
                <a:alpha val="90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2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4102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56388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55626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4102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56388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3" descr="dona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56388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4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91000"/>
            <a:ext cx="205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" name="Group 11"/>
          <p:cNvGrpSpPr>
            <a:grpSpLocks/>
          </p:cNvGrpSpPr>
          <p:nvPr/>
        </p:nvGrpSpPr>
        <p:grpSpPr bwMode="auto">
          <a:xfrm>
            <a:off x="3429000" y="0"/>
            <a:ext cx="2857500" cy="762000"/>
            <a:chOff x="1800" y="4680"/>
            <a:chExt cx="4500" cy="1510"/>
          </a:xfrm>
        </p:grpSpPr>
        <p:pic>
          <p:nvPicPr>
            <p:cNvPr id="31" name="Picture 12" descr="blue_bfly_cc_ani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60" y="540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13" descr="blue_bfly_cc_ani"/>
            <p:cNvPicPr>
              <a:picLocks noChangeAspect="1" noChangeArrowheads="1" noCrop="1"/>
            </p:cNvPicPr>
            <p:nvPr/>
          </p:nvPicPr>
          <p:blipFill>
            <a:blip r:embed="rId4" cstate="print">
              <a:lum bright="6000"/>
            </a:blip>
            <a:srcRect/>
            <a:stretch>
              <a:fillRect/>
            </a:stretch>
          </p:blipFill>
          <p:spPr bwMode="auto">
            <a:xfrm>
              <a:off x="5220" y="486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14" descr="blue_bfly_cc_ani"/>
            <p:cNvPicPr>
              <a:picLocks noChangeAspect="1" noChangeArrowheads="1" noCrop="1"/>
            </p:cNvPicPr>
            <p:nvPr/>
          </p:nvPicPr>
          <p:blipFill>
            <a:blip r:embed="rId4" cstate="print">
              <a:lum bright="6000"/>
            </a:blip>
            <a:srcRect/>
            <a:stretch>
              <a:fillRect/>
            </a:stretch>
          </p:blipFill>
          <p:spPr bwMode="auto">
            <a:xfrm>
              <a:off x="1800" y="5412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15" descr="blue_bfly_cc_ani"/>
            <p:cNvPicPr>
              <a:picLocks noChangeAspect="1" noChangeArrowheads="1" noCrop="1"/>
            </p:cNvPicPr>
            <p:nvPr/>
          </p:nvPicPr>
          <p:blipFill>
            <a:blip r:embed="rId4" cstate="print">
              <a:lum bright="6000"/>
            </a:blip>
            <a:srcRect/>
            <a:stretch>
              <a:fillRect/>
            </a:stretch>
          </p:blipFill>
          <p:spPr bwMode="auto">
            <a:xfrm>
              <a:off x="3960" y="468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16" descr="blue_bfly_cc_ani"/>
            <p:cNvPicPr>
              <a:picLocks noChangeAspect="1" noChangeArrowheads="1" noCrop="1"/>
            </p:cNvPicPr>
            <p:nvPr/>
          </p:nvPicPr>
          <p:blipFill>
            <a:blip r:embed="rId4" cstate="print">
              <a:lum bright="12000"/>
            </a:blip>
            <a:srcRect/>
            <a:stretch>
              <a:fillRect/>
            </a:stretch>
          </p:blipFill>
          <p:spPr bwMode="auto">
            <a:xfrm>
              <a:off x="2700" y="486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17" descr="blue_bfly_cc_ani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40" y="540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פיצוץ 2 1"/>
          <p:cNvSpPr/>
          <p:nvPr/>
        </p:nvSpPr>
        <p:spPr>
          <a:xfrm>
            <a:off x="457200" y="457200"/>
            <a:ext cx="8534400" cy="5867400"/>
          </a:xfrm>
          <a:prstGeom prst="irregularSeal2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FF00"/>
                </a:solidFill>
              </a:rPr>
              <a:t>2+2+2   نعبر عن تمرين الجمع بالعبارة 2×3 وتعني جمع 2 3 مرات</a:t>
            </a:r>
            <a:endParaRPr lang="he-IL" sz="4000" b="1" dirty="0">
              <a:solidFill>
                <a:srgbClr val="FFFF00"/>
              </a:solidFill>
            </a:endParaRPr>
          </a:p>
        </p:txBody>
      </p:sp>
      <p:pic>
        <p:nvPicPr>
          <p:cNvPr id="34818" name="Picture 2" descr="4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85800"/>
            <a:ext cx="182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4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486400"/>
            <a:ext cx="182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3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1924050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חץ שמאלה 6">
            <a:hlinkClick r:id="rId4" action="ppaction://hlinksldjump"/>
          </p:cNvPr>
          <p:cNvSpPr/>
          <p:nvPr/>
        </p:nvSpPr>
        <p:spPr>
          <a:xfrm>
            <a:off x="228600" y="6019800"/>
            <a:ext cx="19812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i="1" dirty="0" smtClean="0">
                <a:solidFill>
                  <a:srgbClr val="FFFF00"/>
                </a:solidFill>
              </a:rPr>
              <a:t>تمارين</a:t>
            </a:r>
            <a:endParaRPr lang="he-IL" sz="3200" b="1" i="1" dirty="0">
              <a:solidFill>
                <a:srgbClr val="FFFF00"/>
              </a:solidFill>
            </a:endParaRPr>
          </a:p>
        </p:txBody>
      </p:sp>
      <p:pic>
        <p:nvPicPr>
          <p:cNvPr id="34820" name="Picture 4" descr="7777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457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924800" y="1447800"/>
            <a:ext cx="45720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239000" y="1447800"/>
            <a:ext cx="45720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477000" y="1447800"/>
            <a:ext cx="45720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791200" y="1447800"/>
            <a:ext cx="45720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30" name="Picture 6" descr="C:\WINDOWS\سطح المكتب\اجتماعيه\جداول الضربSAS_files\fish2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8001000" y="160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C:\WINDOWS\سطح المكتب\اجتماعيه\جداول الضربSAS_files\fish2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315200" y="213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C:\WINDOWS\سطح المكتب\اجتماعيه\جداول الضربSAS_files\fish2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315200" y="160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WINDOWS\سطح المكتب\اجتماعيه\جداول الضربSAS_files\fish2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8001000" y="213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C:\WINDOWS\سطح المكتب\اجتماعيه\جداول الضربSAS_files\fish2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553200" y="160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C:\WINDOWS\سطح المكتب\اجتماعيه\جداول الضربSAS_files\fish2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553200" y="213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C:\WINDOWS\سطح المكتب\اجتماعيه\جداول الضربSAS_files\fish2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867400" y="160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 descr="C:\WINDOWS\سطح المكتب\اجتماعيه\جداول الضربSAS_files\fish2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867400" y="2133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מלבן מעוגל 13"/>
          <p:cNvSpPr/>
          <p:nvPr/>
        </p:nvSpPr>
        <p:spPr>
          <a:xfrm>
            <a:off x="1905000" y="609600"/>
            <a:ext cx="5181600" cy="609600"/>
          </a:xfrm>
          <a:prstGeom prst="round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FF00"/>
                </a:solidFill>
              </a:rPr>
              <a:t>اختر البطاقة  المناسبة للصورة التي أمامك</a:t>
            </a:r>
            <a:endParaRPr lang="he-IL" sz="2800" b="1" dirty="0">
              <a:solidFill>
                <a:srgbClr val="FFFF00"/>
              </a:solidFill>
            </a:endParaRPr>
          </a:p>
        </p:txBody>
      </p:sp>
      <p:sp>
        <p:nvSpPr>
          <p:cNvPr id="15" name="משושה 14">
            <a:hlinkClick r:id="rId4" action="ppaction://hlinksldjump"/>
          </p:cNvPr>
          <p:cNvSpPr/>
          <p:nvPr/>
        </p:nvSpPr>
        <p:spPr>
          <a:xfrm>
            <a:off x="6858000" y="4114800"/>
            <a:ext cx="1676400" cy="1295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FF00"/>
                </a:solidFill>
              </a:rPr>
              <a:t>4×8</a:t>
            </a:r>
            <a:endParaRPr lang="he-IL" sz="2400" b="1" dirty="0">
              <a:solidFill>
                <a:srgbClr val="FFFF00"/>
              </a:solidFill>
            </a:endParaRPr>
          </a:p>
        </p:txBody>
      </p:sp>
      <p:sp>
        <p:nvSpPr>
          <p:cNvPr id="16" name="משושה 15">
            <a:hlinkClick r:id="rId5" action="ppaction://hlinksldjump"/>
          </p:cNvPr>
          <p:cNvSpPr/>
          <p:nvPr/>
        </p:nvSpPr>
        <p:spPr>
          <a:xfrm>
            <a:off x="4038600" y="3962400"/>
            <a:ext cx="1676400" cy="1295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FF00"/>
                </a:solidFill>
              </a:rPr>
              <a:t>2×4</a:t>
            </a:r>
            <a:endParaRPr lang="he-IL" sz="2400" b="1" dirty="0">
              <a:solidFill>
                <a:srgbClr val="FFFF00"/>
              </a:solidFill>
            </a:endParaRPr>
          </a:p>
        </p:txBody>
      </p:sp>
      <p:sp>
        <p:nvSpPr>
          <p:cNvPr id="17" name="משושה 16">
            <a:hlinkClick r:id="rId4" action="ppaction://hlinksldjump"/>
          </p:cNvPr>
          <p:cNvSpPr/>
          <p:nvPr/>
        </p:nvSpPr>
        <p:spPr>
          <a:xfrm>
            <a:off x="1524000" y="3962400"/>
            <a:ext cx="1676400" cy="1295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FFFF00"/>
                </a:solidFill>
              </a:rPr>
              <a:t>2+2+2</a:t>
            </a:r>
            <a:endParaRPr lang="he-IL" sz="2400" b="1" dirty="0">
              <a:solidFill>
                <a:srgbClr val="FFFF00"/>
              </a:solidFill>
            </a:endParaRPr>
          </a:p>
        </p:txBody>
      </p:sp>
      <p:sp>
        <p:nvSpPr>
          <p:cNvPr id="19" name="דמעה 18"/>
          <p:cNvSpPr/>
          <p:nvPr/>
        </p:nvSpPr>
        <p:spPr>
          <a:xfrm>
            <a:off x="8534400" y="762000"/>
            <a:ext cx="381000" cy="838200"/>
          </a:xfrm>
          <a:prstGeom prst="teardrop">
            <a:avLst>
              <a:gd name="adj" fmla="val 1290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i="1" dirty="0" smtClean="0">
                <a:solidFill>
                  <a:schemeClr val="tx2"/>
                </a:solidFill>
              </a:rPr>
              <a:t>1</a:t>
            </a:r>
            <a:endParaRPr lang="he-IL" sz="2800" b="1" i="1" dirty="0">
              <a:solidFill>
                <a:schemeClr val="tx2"/>
              </a:solidFill>
            </a:endParaRPr>
          </a:p>
        </p:txBody>
      </p: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762000" y="1524000"/>
            <a:ext cx="2857500" cy="958850"/>
            <a:chOff x="1800" y="4680"/>
            <a:chExt cx="4500" cy="1510"/>
          </a:xfrm>
        </p:grpSpPr>
        <p:pic>
          <p:nvPicPr>
            <p:cNvPr id="1036" name="Picture 12" descr="blue_bfly_cc_ani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860" y="540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3" descr="blue_bfly_cc_ani"/>
            <p:cNvPicPr>
              <a:picLocks noChangeAspect="1" noChangeArrowheads="1" noCrop="1"/>
            </p:cNvPicPr>
            <p:nvPr/>
          </p:nvPicPr>
          <p:blipFill>
            <a:blip r:embed="rId6" cstate="print">
              <a:lum bright="6000"/>
            </a:blip>
            <a:srcRect/>
            <a:stretch>
              <a:fillRect/>
            </a:stretch>
          </p:blipFill>
          <p:spPr bwMode="auto">
            <a:xfrm>
              <a:off x="5220" y="486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4" descr="blue_bfly_cc_ani"/>
            <p:cNvPicPr>
              <a:picLocks noChangeAspect="1" noChangeArrowheads="1" noCrop="1"/>
            </p:cNvPicPr>
            <p:nvPr/>
          </p:nvPicPr>
          <p:blipFill>
            <a:blip r:embed="rId6" cstate="print">
              <a:lum bright="6000"/>
            </a:blip>
            <a:srcRect/>
            <a:stretch>
              <a:fillRect/>
            </a:stretch>
          </p:blipFill>
          <p:spPr bwMode="auto">
            <a:xfrm>
              <a:off x="1800" y="5412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5" descr="blue_bfly_cc_ani"/>
            <p:cNvPicPr>
              <a:picLocks noChangeAspect="1" noChangeArrowheads="1" noCrop="1"/>
            </p:cNvPicPr>
            <p:nvPr/>
          </p:nvPicPr>
          <p:blipFill>
            <a:blip r:embed="rId6" cstate="print">
              <a:lum bright="6000"/>
            </a:blip>
            <a:srcRect/>
            <a:stretch>
              <a:fillRect/>
            </a:stretch>
          </p:blipFill>
          <p:spPr bwMode="auto">
            <a:xfrm>
              <a:off x="3960" y="468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16" descr="blue_bfly_cc_ani"/>
            <p:cNvPicPr>
              <a:picLocks noChangeAspect="1" noChangeArrowheads="1" noCrop="1"/>
            </p:cNvPicPr>
            <p:nvPr/>
          </p:nvPicPr>
          <p:blipFill>
            <a:blip r:embed="rId6" cstate="print">
              <a:lum bright="12000"/>
            </a:blip>
            <a:srcRect/>
            <a:stretch>
              <a:fillRect/>
            </a:stretch>
          </p:blipFill>
          <p:spPr bwMode="auto">
            <a:xfrm>
              <a:off x="2700" y="486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17" descr="blue_bfly_cc_ani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240" y="5400"/>
              <a:ext cx="1080" cy="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דמעה 1"/>
          <p:cNvSpPr/>
          <p:nvPr/>
        </p:nvSpPr>
        <p:spPr>
          <a:xfrm>
            <a:off x="8305800" y="914400"/>
            <a:ext cx="381000" cy="838200"/>
          </a:xfrm>
          <a:prstGeom prst="teardrop">
            <a:avLst>
              <a:gd name="adj" fmla="val 129091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i="1" dirty="0" smtClean="0">
                <a:solidFill>
                  <a:schemeClr val="tx2"/>
                </a:solidFill>
              </a:rPr>
              <a:t>2</a:t>
            </a:r>
            <a:endParaRPr lang="he-IL" sz="2800" b="1" i="1" dirty="0">
              <a:solidFill>
                <a:schemeClr val="tx2"/>
              </a:solidFill>
            </a:endParaRPr>
          </a:p>
        </p:txBody>
      </p:sp>
      <p:sp>
        <p:nvSpPr>
          <p:cNvPr id="3" name="Oval 18"/>
          <p:cNvSpPr>
            <a:spLocks noChangeArrowheads="1"/>
          </p:cNvSpPr>
          <p:nvPr/>
        </p:nvSpPr>
        <p:spPr bwMode="auto">
          <a:xfrm>
            <a:off x="5410200" y="1219200"/>
            <a:ext cx="2057400" cy="16764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Oval 18"/>
          <p:cNvSpPr>
            <a:spLocks noChangeArrowheads="1"/>
          </p:cNvSpPr>
          <p:nvPr/>
        </p:nvSpPr>
        <p:spPr bwMode="auto">
          <a:xfrm>
            <a:off x="2667000" y="1295400"/>
            <a:ext cx="2057400" cy="1676400"/>
          </a:xfrm>
          <a:prstGeom prst="ellipse">
            <a:avLst/>
          </a:prstGeom>
          <a:solidFill>
            <a:schemeClr val="accent3">
              <a:alpha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3" name="Picture 22" descr="TN006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447800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2" descr="TN006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600200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2" descr="TN006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371600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2" descr="TN006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524000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2" descr="TN006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057400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2" descr="TN006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133600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2" descr="TN006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981200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TN00686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209800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מלבן מעוגל 24">
            <a:hlinkClick r:id="rId3" action="ppaction://hlinksldjump"/>
          </p:cNvPr>
          <p:cNvSpPr/>
          <p:nvPr/>
        </p:nvSpPr>
        <p:spPr>
          <a:xfrm>
            <a:off x="6400800" y="4419600"/>
            <a:ext cx="1752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4+2</a:t>
            </a:r>
            <a:endParaRPr lang="he-IL" sz="4400" b="1" dirty="0"/>
          </a:p>
        </p:txBody>
      </p:sp>
      <p:sp>
        <p:nvSpPr>
          <p:cNvPr id="26" name="מלבן מעוגל 25">
            <a:hlinkClick r:id="rId4" action="ppaction://hlinksldjump"/>
          </p:cNvPr>
          <p:cNvSpPr/>
          <p:nvPr/>
        </p:nvSpPr>
        <p:spPr>
          <a:xfrm>
            <a:off x="838200" y="4419600"/>
            <a:ext cx="1752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/>
              <a:t>4×2</a:t>
            </a:r>
            <a:endParaRPr lang="he-IL" sz="4000" b="1" dirty="0"/>
          </a:p>
        </p:txBody>
      </p:sp>
      <p:sp>
        <p:nvSpPr>
          <p:cNvPr id="27" name="מלבן מעוגל 26">
            <a:hlinkClick r:id="rId3" action="ppaction://hlinksldjump"/>
          </p:cNvPr>
          <p:cNvSpPr/>
          <p:nvPr/>
        </p:nvSpPr>
        <p:spPr>
          <a:xfrm>
            <a:off x="3733800" y="4419600"/>
            <a:ext cx="1752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4×4</a:t>
            </a:r>
            <a:endParaRPr lang="he-IL" sz="4400" b="1" dirty="0"/>
          </a:p>
        </p:txBody>
      </p:sp>
      <p:pic>
        <p:nvPicPr>
          <p:cNvPr id="30" name="Picture 2" descr="ראה תמונה בגודל מלא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1600200"/>
            <a:ext cx="1752600" cy="144331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1458</TotalTime>
  <Words>286</Words>
  <Application>Microsoft Office PowerPoint</Application>
  <PresentationFormat>‫הצגה על המסך (4:3)</PresentationFormat>
  <Paragraphs>119</Paragraphs>
  <Slides>21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30" baseType="lpstr">
      <vt:lpstr>Arial</vt:lpstr>
      <vt:lpstr>Calibri</vt:lpstr>
      <vt:lpstr>Constantia</vt:lpstr>
      <vt:lpstr>David</vt:lpstr>
      <vt:lpstr>Majalla UI</vt:lpstr>
      <vt:lpstr>Times New Roman</vt:lpstr>
      <vt:lpstr>Traditional Arabic</vt:lpstr>
      <vt:lpstr>Wingdings 2</vt:lpstr>
      <vt:lpstr>זרימה</vt:lpstr>
      <vt:lpstr>عملية الضرب</vt:lpstr>
      <vt:lpstr>מצגת של PowerPoint</vt:lpstr>
      <vt:lpstr>    </vt:lpstr>
      <vt:lpstr>מצגת של PowerPoint</vt:lpstr>
      <vt:lpstr>ضم (4) مجموعات متكافئة في كل واحدة منها (3) عناصر يعطي مجموعة فيها (12) عنصر.</vt:lpstr>
      <vt:lpstr>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 </vt:lpstr>
      <vt:lpstr>מצגת של PowerPoint</vt:lpstr>
      <vt:lpstr>מצגת של PowerPoint</vt:lpstr>
      <vt:lpstr>מצגת של PowerPoint</vt:lpstr>
      <vt:lpstr>     حوِّل تمارين الجمع الى تمارين ضرب :</vt:lpstr>
      <vt:lpstr>حول تمارين الضرب الى جمع        </vt:lpstr>
      <vt:lpstr>تمرين: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*******</dc:creator>
  <cp:lastModifiedBy>rwan asmael</cp:lastModifiedBy>
  <cp:revision>145</cp:revision>
  <dcterms:created xsi:type="dcterms:W3CDTF">2010-10-31T07:40:17Z</dcterms:created>
  <dcterms:modified xsi:type="dcterms:W3CDTF">2019-02-06T20:01:15Z</dcterms:modified>
</cp:coreProperties>
</file>