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8" r:id="rId4"/>
    <p:sldId id="266" r:id="rId5"/>
    <p:sldId id="265" r:id="rId6"/>
    <p:sldId id="257" r:id="rId7"/>
    <p:sldId id="259" r:id="rId8"/>
    <p:sldId id="264" r:id="rId9"/>
    <p:sldId id="260" r:id="rId10"/>
    <p:sldId id="261" r:id="rId11"/>
    <p:sldId id="263" r:id="rId12"/>
    <p:sldId id="262" r:id="rId13"/>
    <p:sldId id="267" r:id="rId14"/>
    <p:sldId id="270" r:id="rId15"/>
    <p:sldId id="271"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8" d="100"/>
          <a:sy n="78" d="100"/>
        </p:scale>
        <p:origin x="-42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2A54C80-263E-416B-A8E0-580EDEADCBDC}"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w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IxavR3vI02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07067" y="1018904"/>
            <a:ext cx="7766936" cy="1593668"/>
          </a:xfrm>
        </p:spPr>
        <p:txBody>
          <a:bodyPr/>
          <a:lstStyle/>
          <a:p>
            <a:pPr algn="ctr"/>
            <a:r>
              <a:rPr lang="he-IL" b="1" dirty="0">
                <a:solidFill>
                  <a:srgbClr val="00B050"/>
                </a:solidFill>
                <a:latin typeface="David" panose="020E0502060401010101" pitchFamily="34" charset="-79"/>
                <a:cs typeface="David" panose="020E0502060401010101" pitchFamily="34" charset="-79"/>
              </a:rPr>
              <a:t>מָסִיק הַזֵיתִים /ּ קָטִיף זֵיתִים</a:t>
            </a:r>
            <a:br>
              <a:rPr lang="he-IL" b="1" dirty="0">
                <a:solidFill>
                  <a:srgbClr val="00B050"/>
                </a:solidFill>
                <a:latin typeface="David" panose="020E0502060401010101" pitchFamily="34" charset="-79"/>
                <a:cs typeface="David" panose="020E0502060401010101" pitchFamily="34" charset="-79"/>
              </a:rPr>
            </a:br>
            <a:endParaRPr lang="he-IL" b="1" dirty="0">
              <a:solidFill>
                <a:srgbClr val="00B050"/>
              </a:solidFill>
              <a:latin typeface="David" panose="020E0502060401010101" pitchFamily="34" charset="-79"/>
              <a:cs typeface="David" panose="020E0502060401010101" pitchFamily="34" charset="-79"/>
            </a:endParaRPr>
          </a:p>
        </p:txBody>
      </p:sp>
      <p:sp>
        <p:nvSpPr>
          <p:cNvPr id="3" name="כותרת משנה 2"/>
          <p:cNvSpPr>
            <a:spLocks noGrp="1"/>
          </p:cNvSpPr>
          <p:nvPr>
            <p:ph type="subTitle" idx="1"/>
          </p:nvPr>
        </p:nvSpPr>
        <p:spPr>
          <a:xfrm>
            <a:off x="1625071" y="2612573"/>
            <a:ext cx="7766936" cy="3537796"/>
          </a:xfrm>
        </p:spPr>
        <p:txBody>
          <a:bodyPr>
            <a:normAutofit fontScale="47500" lnSpcReduction="20000"/>
          </a:bodyPr>
          <a:lstStyle/>
          <a:p>
            <a:endParaRPr lang="ar-JO" sz="2800" dirty="0"/>
          </a:p>
          <a:p>
            <a:pPr algn="ctr"/>
            <a:r>
              <a:rPr lang="ar-JO" sz="4000" dirty="0"/>
              <a:t>      </a:t>
            </a:r>
            <a:r>
              <a:rPr lang="ar-JO" sz="4400" dirty="0">
                <a:solidFill>
                  <a:schemeClr val="accent1">
                    <a:lumMod val="75000"/>
                  </a:schemeClr>
                </a:solidFill>
              </a:rPr>
              <a:t> </a:t>
            </a:r>
          </a:p>
          <a:p>
            <a:endParaRPr lang="ar-JO" sz="4400" dirty="0">
              <a:solidFill>
                <a:schemeClr val="accent1">
                  <a:lumMod val="75000"/>
                </a:schemeClr>
              </a:solidFill>
            </a:endParaRPr>
          </a:p>
          <a:p>
            <a:endParaRPr lang="ar-JO" sz="4400" dirty="0">
              <a:solidFill>
                <a:schemeClr val="accent1">
                  <a:lumMod val="75000"/>
                </a:schemeClr>
              </a:solidFill>
            </a:endParaRPr>
          </a:p>
          <a:p>
            <a:endParaRPr lang="ar-JO" sz="4400" dirty="0">
              <a:solidFill>
                <a:schemeClr val="accent1">
                  <a:lumMod val="75000"/>
                </a:schemeClr>
              </a:solidFill>
            </a:endParaRPr>
          </a:p>
          <a:p>
            <a:endParaRPr lang="ar-JO" sz="4400" dirty="0">
              <a:solidFill>
                <a:schemeClr val="accent1">
                  <a:lumMod val="75000"/>
                </a:schemeClr>
              </a:solidFill>
            </a:endParaRPr>
          </a:p>
          <a:p>
            <a:endParaRPr lang="ar-JO" sz="4400" dirty="0">
              <a:solidFill>
                <a:schemeClr val="accent1">
                  <a:lumMod val="75000"/>
                </a:schemeClr>
              </a:solidFill>
            </a:endParaRPr>
          </a:p>
          <a:p>
            <a:endParaRPr lang="ar-JO" sz="4400" dirty="0">
              <a:solidFill>
                <a:schemeClr val="accent1">
                  <a:lumMod val="75000"/>
                </a:schemeClr>
              </a:solidFill>
            </a:endParaRPr>
          </a:p>
          <a:p>
            <a:r>
              <a:rPr lang="ar-JO" sz="4400" dirty="0">
                <a:solidFill>
                  <a:schemeClr val="accent1">
                    <a:lumMod val="75000"/>
                  </a:schemeClr>
                </a:solidFill>
              </a:rPr>
              <a:t>                                                    </a:t>
            </a:r>
            <a:r>
              <a:rPr lang="he-IL" sz="4400" dirty="0">
                <a:solidFill>
                  <a:schemeClr val="accent1">
                    <a:lumMod val="75000"/>
                  </a:schemeClr>
                </a:solidFill>
              </a:rPr>
              <a:t>                                              </a:t>
            </a:r>
          </a:p>
        </p:txBody>
      </p:sp>
      <p:pic>
        <p:nvPicPr>
          <p:cNvPr id="6146" name="Picture 2" descr="ברכת שמן זית - ישיבת אור דו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175" y="3398293"/>
            <a:ext cx="3143604" cy="28310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9"/>
          <p:cNvPicPr/>
          <p:nvPr/>
        </p:nvPicPr>
        <p:blipFill>
          <a:blip r:embed="rId3"/>
          <a:stretch>
            <a:fillRect/>
          </a:stretch>
        </p:blipFill>
        <p:spPr>
          <a:xfrm>
            <a:off x="8271761" y="2612572"/>
            <a:ext cx="3001290" cy="4245428"/>
          </a:xfrm>
          <a:prstGeom prst="rect">
            <a:avLst/>
          </a:prstGeom>
        </p:spPr>
      </p:pic>
      <p:pic>
        <p:nvPicPr>
          <p:cNvPr id="7" name="Picture 51"/>
          <p:cNvPicPr/>
          <p:nvPr/>
        </p:nvPicPr>
        <p:blipFill>
          <a:blip r:embed="rId4"/>
          <a:stretch>
            <a:fillRect/>
          </a:stretch>
        </p:blipFill>
        <p:spPr>
          <a:xfrm>
            <a:off x="10525989" y="4854751"/>
            <a:ext cx="1104639" cy="854904"/>
          </a:xfrm>
          <a:prstGeom prst="rect">
            <a:avLst/>
          </a:prstGeom>
        </p:spPr>
      </p:pic>
    </p:spTree>
    <p:extLst>
      <p:ext uri="{BB962C8B-B14F-4D97-AF65-F5344CB8AC3E}">
        <p14:creationId xmlns:p14="http://schemas.microsoft.com/office/powerpoint/2010/main" val="3898472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51506" y="689807"/>
            <a:ext cx="8596668" cy="1320800"/>
          </a:xfrm>
        </p:spPr>
        <p:txBody>
          <a:bodyPr/>
          <a:lstStyle/>
          <a:p>
            <a:r>
              <a:rPr lang="he-IL" dirty="0"/>
              <a:t>   </a:t>
            </a:r>
          </a:p>
        </p:txBody>
      </p:sp>
      <p:pic>
        <p:nvPicPr>
          <p:cNvPr id="4" name="מציין מיקום תוכן 3"/>
          <p:cNvPicPr>
            <a:picLocks noGrp="1" noChangeAspect="1"/>
          </p:cNvPicPr>
          <p:nvPr>
            <p:ph idx="1"/>
          </p:nvPr>
        </p:nvPicPr>
        <p:blipFill>
          <a:blip r:embed="rId2"/>
          <a:stretch>
            <a:fillRect/>
          </a:stretch>
        </p:blipFill>
        <p:spPr>
          <a:xfrm>
            <a:off x="5525951" y="1071153"/>
            <a:ext cx="3625840" cy="3091406"/>
          </a:xfrm>
          <a:prstGeom prst="rect">
            <a:avLst/>
          </a:prstGeom>
        </p:spPr>
      </p:pic>
      <p:pic>
        <p:nvPicPr>
          <p:cNvPr id="5" name="תמונה 4"/>
          <p:cNvPicPr>
            <a:picLocks noChangeAspect="1"/>
          </p:cNvPicPr>
          <p:nvPr/>
        </p:nvPicPr>
        <p:blipFill>
          <a:blip r:embed="rId3"/>
          <a:stretch>
            <a:fillRect/>
          </a:stretch>
        </p:blipFill>
        <p:spPr>
          <a:xfrm>
            <a:off x="1098806" y="3161073"/>
            <a:ext cx="4123397" cy="3091406"/>
          </a:xfrm>
          <a:prstGeom prst="rect">
            <a:avLst/>
          </a:prstGeom>
        </p:spPr>
      </p:pic>
      <p:sp>
        <p:nvSpPr>
          <p:cNvPr id="6" name="מלבן 5"/>
          <p:cNvSpPr/>
          <p:nvPr/>
        </p:nvSpPr>
        <p:spPr>
          <a:xfrm>
            <a:off x="739142" y="1567138"/>
            <a:ext cx="3658687" cy="646331"/>
          </a:xfrm>
          <a:prstGeom prst="rect">
            <a:avLst/>
          </a:prstGeom>
        </p:spPr>
        <p:txBody>
          <a:bodyPr wrap="square">
            <a:spAutoFit/>
          </a:bodyPr>
          <a:lstStyle/>
          <a:p>
            <a:pPr algn="r"/>
            <a:r>
              <a:rPr lang="he-IL" sz="3600" dirty="0">
                <a:solidFill>
                  <a:srgbClr val="92D050"/>
                </a:solidFill>
              </a:rPr>
              <a:t>בית הבד המודרני</a:t>
            </a:r>
          </a:p>
        </p:txBody>
      </p:sp>
    </p:spTree>
    <p:extLst>
      <p:ext uri="{BB962C8B-B14F-4D97-AF65-F5344CB8AC3E}">
        <p14:creationId xmlns:p14="http://schemas.microsoft.com/office/powerpoint/2010/main" val="54770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000" dirty="0"/>
              <a:t>הפקת שמן זית</a:t>
            </a:r>
          </a:p>
        </p:txBody>
      </p:sp>
      <p:pic>
        <p:nvPicPr>
          <p:cNvPr id="4" name="מציין מיקום תוכן 3"/>
          <p:cNvPicPr>
            <a:picLocks noGrp="1" noChangeAspect="1"/>
          </p:cNvPicPr>
          <p:nvPr>
            <p:ph idx="1"/>
          </p:nvPr>
        </p:nvPicPr>
        <p:blipFill>
          <a:blip r:embed="rId2"/>
          <a:stretch>
            <a:fillRect/>
          </a:stretch>
        </p:blipFill>
        <p:spPr>
          <a:xfrm>
            <a:off x="2778036" y="1766388"/>
            <a:ext cx="4955177" cy="4779282"/>
          </a:xfrm>
          <a:prstGeom prst="rect">
            <a:avLst/>
          </a:prstGeom>
        </p:spPr>
      </p:pic>
      <p:pic>
        <p:nvPicPr>
          <p:cNvPr id="5" name="Picture 47"/>
          <p:cNvPicPr/>
          <p:nvPr/>
        </p:nvPicPr>
        <p:blipFill>
          <a:blip r:embed="rId3"/>
          <a:stretch>
            <a:fillRect/>
          </a:stretch>
        </p:blipFill>
        <p:spPr>
          <a:xfrm>
            <a:off x="10058400" y="4790364"/>
            <a:ext cx="2133600" cy="2067636"/>
          </a:xfrm>
          <a:prstGeom prst="rect">
            <a:avLst/>
          </a:prstGeom>
        </p:spPr>
      </p:pic>
    </p:spTree>
    <p:extLst>
      <p:ext uri="{BB962C8B-B14F-4D97-AF65-F5344CB8AC3E}">
        <p14:creationId xmlns:p14="http://schemas.microsoft.com/office/powerpoint/2010/main" val="102044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sz="4400" b="1" kern="10" dirty="0">
                <a:ln w="9525">
                  <a:solidFill>
                    <a:srgbClr val="000000"/>
                  </a:solidFill>
                  <a:round/>
                  <a:headEnd/>
                  <a:tailEnd/>
                </a:ln>
                <a:solidFill>
                  <a:srgbClr val="FFFFFF"/>
                </a:solidFill>
                <a:latin typeface="Arial Black"/>
              </a:rPr>
              <a:t>השימושים בשמן הזית</a:t>
            </a:r>
            <a:br>
              <a:rPr lang="he-IL" sz="4400" b="1" kern="10" dirty="0">
                <a:ln w="9525">
                  <a:solidFill>
                    <a:srgbClr val="000000"/>
                  </a:solidFill>
                  <a:round/>
                  <a:headEnd/>
                  <a:tailEnd/>
                </a:ln>
                <a:solidFill>
                  <a:srgbClr val="FFFFFF"/>
                </a:solidFill>
                <a:latin typeface="Arial Black"/>
              </a:rPr>
            </a:br>
            <a:r>
              <a:rPr lang="he-IL" sz="4400" dirty="0"/>
              <a:t> </a:t>
            </a:r>
          </a:p>
        </p:txBody>
      </p:sp>
      <p:pic>
        <p:nvPicPr>
          <p:cNvPr id="4" name="מציין מיקום תוכן 3"/>
          <p:cNvPicPr>
            <a:picLocks noGrp="1" noChangeAspect="1"/>
          </p:cNvPicPr>
          <p:nvPr>
            <p:ph idx="1"/>
          </p:nvPr>
        </p:nvPicPr>
        <p:blipFill>
          <a:blip r:embed="rId2"/>
          <a:stretch>
            <a:fillRect/>
          </a:stretch>
        </p:blipFill>
        <p:spPr>
          <a:xfrm>
            <a:off x="2307770" y="2595154"/>
            <a:ext cx="5921829" cy="3326675"/>
          </a:xfrm>
          <a:prstGeom prst="rect">
            <a:avLst/>
          </a:prstGeom>
        </p:spPr>
      </p:pic>
      <p:pic>
        <p:nvPicPr>
          <p:cNvPr id="5" name="Picture 5261"/>
          <p:cNvPicPr/>
          <p:nvPr/>
        </p:nvPicPr>
        <p:blipFill>
          <a:blip r:embed="rId3"/>
          <a:stretch>
            <a:fillRect/>
          </a:stretch>
        </p:blipFill>
        <p:spPr>
          <a:xfrm>
            <a:off x="7660943" y="175419"/>
            <a:ext cx="1965278" cy="2167915"/>
          </a:xfrm>
          <a:prstGeom prst="rect">
            <a:avLst/>
          </a:prstGeom>
        </p:spPr>
      </p:pic>
      <p:pic>
        <p:nvPicPr>
          <p:cNvPr id="6" name="Picture 8" descr="j0347409"/>
          <p:cNvPicPr>
            <a:picLocks noChangeAspect="1" noChangeArrowheads="1"/>
          </p:cNvPicPr>
          <p:nvPr/>
        </p:nvPicPr>
        <p:blipFill>
          <a:blip r:embed="rId4" cstate="print">
            <a:grayscl/>
          </a:blip>
          <a:srcRect/>
          <a:stretch>
            <a:fillRect/>
          </a:stretch>
        </p:blipFill>
        <p:spPr bwMode="auto">
          <a:xfrm>
            <a:off x="192366" y="67878"/>
            <a:ext cx="1617663" cy="1941512"/>
          </a:xfrm>
          <a:prstGeom prst="rect">
            <a:avLst/>
          </a:prstGeom>
          <a:solidFill>
            <a:srgbClr val="FFFF00"/>
          </a:solidFill>
          <a:ln w="9525">
            <a:noFill/>
            <a:miter lim="800000"/>
            <a:headEnd/>
            <a:tailEnd/>
          </a:ln>
        </p:spPr>
      </p:pic>
      <p:sp>
        <p:nvSpPr>
          <p:cNvPr id="7" name="Text Box 15"/>
          <p:cNvSpPr txBox="1">
            <a:spLocks noChangeArrowheads="1"/>
          </p:cNvSpPr>
          <p:nvPr/>
        </p:nvSpPr>
        <p:spPr bwMode="auto">
          <a:xfrm>
            <a:off x="310647" y="2184524"/>
            <a:ext cx="1028700" cy="640564"/>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2600" b="1" i="0" u="none" strike="noStrike" cap="none" normalizeH="0" baseline="0" dirty="0">
                <a:ln>
                  <a:noFill/>
                </a:ln>
                <a:solidFill>
                  <a:schemeClr val="tx1"/>
                </a:solidFill>
                <a:effectLst/>
                <a:latin typeface="Calibri" pitchFamily="34" charset="0"/>
                <a:ea typeface="Arial" pitchFamily="34" charset="0"/>
                <a:cs typeface="David" pitchFamily="2" charset="-79"/>
              </a:rPr>
              <a:t>תיבול</a:t>
            </a:r>
            <a:endParaRPr kumimoji="0" lang="he-IL" sz="1800" b="0" i="0" u="none" strike="noStrike" cap="none" normalizeH="0" baseline="0" dirty="0">
              <a:ln>
                <a:noFill/>
              </a:ln>
              <a:solidFill>
                <a:schemeClr val="tx1"/>
              </a:solidFill>
              <a:effectLst/>
              <a:latin typeface="Arial" pitchFamily="34" charset="0"/>
              <a:cs typeface="Arial" pitchFamily="34" charset="0"/>
            </a:endParaRPr>
          </a:p>
        </p:txBody>
      </p:sp>
      <p:pic>
        <p:nvPicPr>
          <p:cNvPr id="8" name="Picture 9" descr="j0390770"/>
          <p:cNvPicPr>
            <a:picLocks noChangeAspect="1" noChangeArrowheads="1"/>
          </p:cNvPicPr>
          <p:nvPr/>
        </p:nvPicPr>
        <p:blipFill>
          <a:blip r:embed="rId5" cstate="print">
            <a:grayscl/>
          </a:blip>
          <a:srcRect/>
          <a:stretch>
            <a:fillRect/>
          </a:stretch>
        </p:blipFill>
        <p:spPr bwMode="auto">
          <a:xfrm>
            <a:off x="10220246" y="175419"/>
            <a:ext cx="1803400" cy="2189162"/>
          </a:xfrm>
          <a:prstGeom prst="rect">
            <a:avLst/>
          </a:prstGeom>
          <a:solidFill>
            <a:srgbClr val="FFFF00"/>
          </a:solidFill>
          <a:ln w="9525">
            <a:noFill/>
            <a:miter lim="800000"/>
            <a:headEnd/>
            <a:tailEnd/>
          </a:ln>
        </p:spPr>
      </p:pic>
      <p:sp>
        <p:nvSpPr>
          <p:cNvPr id="9" name="Text Box 14"/>
          <p:cNvSpPr txBox="1">
            <a:spLocks noChangeArrowheads="1"/>
          </p:cNvSpPr>
          <p:nvPr/>
        </p:nvSpPr>
        <p:spPr bwMode="auto">
          <a:xfrm>
            <a:off x="10607596" y="2595154"/>
            <a:ext cx="1028700" cy="4572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r" defTabSz="914400" rtl="1" fontAlgn="base">
              <a:spcBef>
                <a:spcPct val="0"/>
              </a:spcBef>
              <a:spcAft>
                <a:spcPts val="1000"/>
              </a:spcAft>
            </a:pPr>
            <a:r>
              <a:rPr lang="he-IL" sz="2600" b="1" dirty="0">
                <a:solidFill>
                  <a:srgbClr val="000000"/>
                </a:solidFill>
                <a:latin typeface="Calibri" pitchFamily="34" charset="0"/>
                <a:ea typeface="Arial" pitchFamily="34" charset="0"/>
                <a:cs typeface="David" pitchFamily="2" charset="-79"/>
              </a:rPr>
              <a:t>בישול</a:t>
            </a:r>
            <a:endParaRPr lang="he-IL" dirty="0">
              <a:solidFill>
                <a:srgbClr val="000000"/>
              </a:solidFill>
              <a:latin typeface="Arial" pitchFamily="34" charset="0"/>
              <a:cs typeface="Arial" pitchFamily="34" charset="0"/>
            </a:endParaRPr>
          </a:p>
        </p:txBody>
      </p:sp>
      <p:pic>
        <p:nvPicPr>
          <p:cNvPr id="10" name="Picture 10" descr="j0347395"/>
          <p:cNvPicPr>
            <a:picLocks noChangeAspect="1" noChangeArrowheads="1"/>
          </p:cNvPicPr>
          <p:nvPr/>
        </p:nvPicPr>
        <p:blipFill>
          <a:blip r:embed="rId6" cstate="print">
            <a:grayscl/>
          </a:blip>
          <a:srcRect/>
          <a:stretch>
            <a:fillRect/>
          </a:stretch>
        </p:blipFill>
        <p:spPr bwMode="auto">
          <a:xfrm>
            <a:off x="310647" y="3415870"/>
            <a:ext cx="1538288" cy="1943100"/>
          </a:xfrm>
          <a:prstGeom prst="rect">
            <a:avLst/>
          </a:prstGeom>
          <a:solidFill>
            <a:srgbClr val="FFFF00"/>
          </a:solidFill>
          <a:ln w="9525">
            <a:solidFill>
              <a:srgbClr val="FFFF00"/>
            </a:solidFill>
            <a:miter lim="800000"/>
            <a:headEnd/>
            <a:tailEnd/>
          </a:ln>
        </p:spPr>
      </p:pic>
      <p:sp>
        <p:nvSpPr>
          <p:cNvPr id="11" name="Text Box 13"/>
          <p:cNvSpPr txBox="1">
            <a:spLocks noChangeArrowheads="1"/>
          </p:cNvSpPr>
          <p:nvPr/>
        </p:nvSpPr>
        <p:spPr bwMode="auto">
          <a:xfrm>
            <a:off x="565441" y="5492552"/>
            <a:ext cx="1028700" cy="4572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2600" b="1" i="0" u="none" strike="noStrike" cap="none" normalizeH="0" baseline="0" dirty="0">
                <a:ln>
                  <a:noFill/>
                </a:ln>
                <a:solidFill>
                  <a:schemeClr val="tx1"/>
                </a:solidFill>
                <a:effectLst/>
                <a:latin typeface="Calibri" pitchFamily="34" charset="0"/>
                <a:ea typeface="Arial" pitchFamily="34" charset="0"/>
                <a:cs typeface="David" pitchFamily="2" charset="-79"/>
              </a:rPr>
              <a:t>אפייה</a:t>
            </a:r>
            <a:endParaRPr kumimoji="0" lang="he-IL" sz="1800" b="0" i="0" u="none" strike="noStrike" cap="none" normalizeH="0" baseline="0" dirty="0">
              <a:ln>
                <a:noFill/>
              </a:ln>
              <a:solidFill>
                <a:schemeClr val="tx1"/>
              </a:solidFill>
              <a:effectLst/>
              <a:latin typeface="Arial" pitchFamily="34" charset="0"/>
              <a:cs typeface="Arial" pitchFamily="34" charset="0"/>
            </a:endParaRPr>
          </a:p>
        </p:txBody>
      </p:sp>
      <p:pic>
        <p:nvPicPr>
          <p:cNvPr id="12" name="Picture 3" descr="j0347401"/>
          <p:cNvPicPr>
            <a:picLocks noChangeAspect="1" noChangeArrowheads="1"/>
          </p:cNvPicPr>
          <p:nvPr/>
        </p:nvPicPr>
        <p:blipFill>
          <a:blip r:embed="rId7" cstate="print">
            <a:grayscl/>
          </a:blip>
          <a:srcRect/>
          <a:stretch>
            <a:fillRect/>
          </a:stretch>
        </p:blipFill>
        <p:spPr bwMode="auto">
          <a:xfrm>
            <a:off x="9626221" y="3773142"/>
            <a:ext cx="1828800" cy="1735137"/>
          </a:xfrm>
          <a:prstGeom prst="rect">
            <a:avLst/>
          </a:prstGeom>
          <a:solidFill>
            <a:srgbClr val="FFFF00"/>
          </a:solidFill>
          <a:ln w="9525">
            <a:noFill/>
            <a:miter lim="800000"/>
            <a:headEnd/>
            <a:tailEnd/>
          </a:ln>
        </p:spPr>
      </p:pic>
      <p:sp>
        <p:nvSpPr>
          <p:cNvPr id="13" name="Text Box 12"/>
          <p:cNvSpPr txBox="1">
            <a:spLocks noChangeArrowheads="1"/>
          </p:cNvSpPr>
          <p:nvPr/>
        </p:nvSpPr>
        <p:spPr bwMode="auto">
          <a:xfrm>
            <a:off x="9497275" y="5721152"/>
            <a:ext cx="1907704" cy="512401"/>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lang="he-IL" sz="2000" b="1" dirty="0">
                <a:latin typeface="Calibri" pitchFamily="34" charset="0"/>
                <a:ea typeface="Arial" pitchFamily="34" charset="0"/>
                <a:cs typeface="David" pitchFamily="2" charset="-79"/>
              </a:rPr>
              <a:t>טיגון </a:t>
            </a:r>
            <a:r>
              <a:rPr kumimoji="0" lang="he-IL" sz="2000" b="1" i="0" u="none" strike="noStrike" cap="none" normalizeH="0" dirty="0">
                <a:ln>
                  <a:noFill/>
                </a:ln>
                <a:solidFill>
                  <a:schemeClr val="tx1"/>
                </a:solidFill>
                <a:effectLst/>
                <a:latin typeface="Calibri" pitchFamily="34" charset="0"/>
                <a:ea typeface="Arial" pitchFamily="34" charset="0"/>
                <a:cs typeface="David" pitchFamily="2" charset="-79"/>
              </a:rPr>
              <a:t> </a:t>
            </a:r>
            <a:endParaRPr kumimoji="0" lang="he-IL"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68163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מאכלים עם שמן זית</a:t>
            </a:r>
          </a:p>
        </p:txBody>
      </p:sp>
      <p:pic>
        <p:nvPicPr>
          <p:cNvPr id="5122" name="Picture 2" descr="גבינת לאבנה ביתית 🥛🐐 - קוּקלִי"/>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0341" y="6717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בישול ומתכונים עם שמן זית | כרם רו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832" y="2767057"/>
            <a:ext cx="26289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בישול ומתכונים עם שמן זית | כרם רו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827" y="4766898"/>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8 הדברים העיקריים שמתרחשים בגופכם כשאתם צורכים שמן זית"/>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5833" y="2333354"/>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מתכון פוקצ'ות עם שמן זית וזעתר ללא גלוטן - בישולים מבית אסם"/>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334" y="193384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p:cNvPicPr>
            <a:picLocks noChangeAspect="1"/>
          </p:cNvPicPr>
          <p:nvPr/>
        </p:nvPicPr>
        <p:blipFill>
          <a:blip r:embed="rId7"/>
          <a:stretch>
            <a:fillRect/>
          </a:stretch>
        </p:blipFill>
        <p:spPr>
          <a:xfrm>
            <a:off x="7226127" y="895599"/>
            <a:ext cx="2619375" cy="1743075"/>
          </a:xfrm>
          <a:prstGeom prst="rect">
            <a:avLst/>
          </a:prstGeom>
        </p:spPr>
      </p:pic>
      <p:sp>
        <p:nvSpPr>
          <p:cNvPr id="5" name="AutoShape 14" descr="תבולה-15-תבשיל יריד האוכל הביתי"/>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6" name="AutoShape 16" descr="תבולה-15-תבשיל יריד האוכל הביתי"/>
          <p:cNvSpPr>
            <a:spLocks noChangeAspect="1" noChangeArrowheads="1"/>
          </p:cNvSpPr>
          <p:nvPr/>
        </p:nvSpPr>
        <p:spPr bwMode="auto">
          <a:xfrm>
            <a:off x="307975" y="7937"/>
            <a:ext cx="92864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AutoShape 18" descr="תבולה-15-תבשיל יריד האוכל הביתי"/>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8" name="AutoShape 20" descr="תבולה-15-תבשיל יריד האוכל הביתי"/>
          <p:cNvSpPr>
            <a:spLocks noChangeAspect="1" noChangeArrowheads="1"/>
          </p:cNvSpPr>
          <p:nvPr/>
        </p:nvSpPr>
        <p:spPr bwMode="auto">
          <a:xfrm>
            <a:off x="460375" y="113211"/>
            <a:ext cx="304800" cy="3519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AutoShape 22" descr="תבולה-15-תבשיל יריד האוכל הביתי"/>
          <p:cNvSpPr>
            <a:spLocks noChangeAspect="1" noChangeArrowheads="1"/>
          </p:cNvSpPr>
          <p:nvPr/>
        </p:nvSpPr>
        <p:spPr bwMode="auto">
          <a:xfrm>
            <a:off x="460374" y="160337"/>
            <a:ext cx="1647099" cy="12417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144" name="Picture 24" descr="טבולה Instagram posts - Gramho.c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817" y="384805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6" descr="طريقة تحضير مجدرة حمرا جنوبية Best vegan mujadara hamra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1" name="AutoShape 28" descr="طريقة تحضير مجدرة حمرا جنوبية Best vegan mujadara hamra - YouTub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4" name="תמונה 13"/>
          <p:cNvPicPr>
            <a:picLocks noChangeAspect="1"/>
          </p:cNvPicPr>
          <p:nvPr/>
        </p:nvPicPr>
        <p:blipFill>
          <a:blip r:embed="rId9"/>
          <a:stretch>
            <a:fillRect/>
          </a:stretch>
        </p:blipFill>
        <p:spPr>
          <a:xfrm>
            <a:off x="3241207" y="4450808"/>
            <a:ext cx="2857500" cy="1600200"/>
          </a:xfrm>
          <a:prstGeom prst="rect">
            <a:avLst/>
          </a:prstGeom>
        </p:spPr>
      </p:pic>
    </p:spTree>
    <p:extLst>
      <p:ext uri="{BB962C8B-B14F-4D97-AF65-F5344CB8AC3E}">
        <p14:creationId xmlns:p14="http://schemas.microsoft.com/office/powerpoint/2010/main" val="13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77334" y="609600"/>
            <a:ext cx="8596668" cy="877824"/>
          </a:xfrm>
        </p:spPr>
        <p:txBody>
          <a:bodyPr/>
          <a:lstStyle/>
          <a:p>
            <a:pPr algn="r"/>
            <a:r>
              <a:rPr lang="he-IL" dirty="0" smtClean="0"/>
              <a:t>מטלה </a:t>
            </a:r>
            <a:endParaRPr lang="he-IL" dirty="0"/>
          </a:p>
        </p:txBody>
      </p:sp>
      <p:sp>
        <p:nvSpPr>
          <p:cNvPr id="3" name="מציין מיקום תוכן 2"/>
          <p:cNvSpPr>
            <a:spLocks noGrp="1"/>
          </p:cNvSpPr>
          <p:nvPr>
            <p:ph idx="1"/>
          </p:nvPr>
        </p:nvSpPr>
        <p:spPr>
          <a:xfrm>
            <a:off x="1152822" y="1733869"/>
            <a:ext cx="8596668" cy="3880773"/>
          </a:xfrm>
        </p:spPr>
        <p:txBody>
          <a:bodyPr/>
          <a:lstStyle/>
          <a:p>
            <a:r>
              <a:rPr lang="he-IL" dirty="0" smtClean="0"/>
              <a:t>צפו בסרטון הבא, וענו על השאלות בעזרת הטקסט וסרטון: </a:t>
            </a:r>
          </a:p>
          <a:p>
            <a:r>
              <a:rPr lang="he-IL" dirty="0" smtClean="0"/>
              <a:t>סרטון: </a:t>
            </a:r>
            <a:r>
              <a:rPr lang="en-US" dirty="0">
                <a:hlinkClick r:id="rId2"/>
              </a:rPr>
              <a:t>https://</a:t>
            </a:r>
            <a:r>
              <a:rPr lang="en-US" dirty="0" smtClean="0">
                <a:hlinkClick r:id="rId2"/>
              </a:rPr>
              <a:t>www.youtube.com/watch?v=IxavR3vI02g</a:t>
            </a:r>
            <a:endParaRPr lang="he-IL" dirty="0" smtClean="0"/>
          </a:p>
          <a:p>
            <a:r>
              <a:rPr lang="he-IL" dirty="0" smtClean="0"/>
              <a:t>באיזה עונה מתחילים מסיק זיתים? </a:t>
            </a:r>
          </a:p>
          <a:p>
            <a:r>
              <a:rPr lang="he-IL" dirty="0" smtClean="0"/>
              <a:t>כמה דרכים ישנם למסיק זיתים? על פי הטקסט? </a:t>
            </a:r>
          </a:p>
          <a:p>
            <a:r>
              <a:rPr lang="he-IL" dirty="0" smtClean="0"/>
              <a:t>האם הדרך שבה קוטפים את הזיתים בטקסט מוצגת בסרטון? כן או לא. </a:t>
            </a:r>
          </a:p>
          <a:p>
            <a:r>
              <a:rPr lang="he-IL" dirty="0" smtClean="0"/>
              <a:t>בחר בדרך של מסיק זיתים (קטיפת זיתים) והסבירו אותה? ניתן לבחור דרך מוצגת בטקסט או בסרטון. </a:t>
            </a:r>
          </a:p>
          <a:p>
            <a:r>
              <a:rPr lang="he-IL" dirty="0" smtClean="0"/>
              <a:t>אילו מוצרים ניתן </a:t>
            </a:r>
            <a:r>
              <a:rPr lang="he-IL" smtClean="0"/>
              <a:t>להפיק מהזיתים? </a:t>
            </a:r>
            <a:endParaRPr lang="he-IL" dirty="0"/>
          </a:p>
        </p:txBody>
      </p:sp>
    </p:spTree>
    <p:extLst>
      <p:ext uri="{BB962C8B-B14F-4D97-AF65-F5344CB8AC3E}">
        <p14:creationId xmlns:p14="http://schemas.microsoft.com/office/powerpoint/2010/main" val="3450037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תרגיל לשון </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2098531859"/>
              </p:ext>
            </p:extLst>
          </p:nvPr>
        </p:nvGraphicFramePr>
        <p:xfrm>
          <a:off x="677863" y="2160588"/>
          <a:ext cx="8596312" cy="3474720"/>
        </p:xfrm>
        <a:graphic>
          <a:graphicData uri="http://schemas.openxmlformats.org/drawingml/2006/table">
            <a:tbl>
              <a:tblPr rtl="1" firstRow="1" bandRow="1">
                <a:tableStyleId>{5C22544A-7EE6-4342-B048-85BDC9FD1C3A}</a:tableStyleId>
              </a:tblPr>
              <a:tblGrid>
                <a:gridCol w="4298156"/>
                <a:gridCol w="4298156"/>
              </a:tblGrid>
              <a:tr h="370840">
                <a:tc>
                  <a:txBody>
                    <a:bodyPr/>
                    <a:lstStyle/>
                    <a:p>
                      <a:pPr algn="ctr" rtl="1"/>
                      <a:r>
                        <a:rPr lang="he-IL" sz="3200" dirty="0" smtClean="0"/>
                        <a:t>יחיד </a:t>
                      </a:r>
                      <a:endParaRPr lang="he-IL" sz="3200" dirty="0"/>
                    </a:p>
                  </a:txBody>
                  <a:tcPr/>
                </a:tc>
                <a:tc>
                  <a:txBody>
                    <a:bodyPr/>
                    <a:lstStyle/>
                    <a:p>
                      <a:pPr algn="ctr" rtl="1"/>
                      <a:r>
                        <a:rPr lang="he-IL" sz="3200" dirty="0" smtClean="0"/>
                        <a:t>רבים\רבות </a:t>
                      </a:r>
                      <a:endParaRPr lang="he-IL" sz="3200" dirty="0"/>
                    </a:p>
                  </a:txBody>
                  <a:tcPr/>
                </a:tc>
              </a:tr>
              <a:tr h="370840">
                <a:tc>
                  <a:txBody>
                    <a:bodyPr/>
                    <a:lstStyle/>
                    <a:p>
                      <a:pPr algn="ctr" rtl="1"/>
                      <a:r>
                        <a:rPr lang="he-IL" sz="3200" dirty="0" smtClean="0"/>
                        <a:t>זית </a:t>
                      </a:r>
                      <a:endParaRPr lang="he-IL" sz="3200" dirty="0"/>
                    </a:p>
                  </a:txBody>
                  <a:tcPr/>
                </a:tc>
                <a:tc>
                  <a:txBody>
                    <a:bodyPr/>
                    <a:lstStyle/>
                    <a:p>
                      <a:pPr algn="ctr" rtl="1"/>
                      <a:endParaRPr lang="he-IL" sz="3200" dirty="0"/>
                    </a:p>
                  </a:txBody>
                  <a:tcPr/>
                </a:tc>
              </a:tr>
              <a:tr h="370840">
                <a:tc>
                  <a:txBody>
                    <a:bodyPr/>
                    <a:lstStyle/>
                    <a:p>
                      <a:pPr algn="ctr" rtl="1"/>
                      <a:endParaRPr lang="he-IL" sz="3200" dirty="0"/>
                    </a:p>
                  </a:txBody>
                  <a:tcPr/>
                </a:tc>
                <a:tc>
                  <a:txBody>
                    <a:bodyPr/>
                    <a:lstStyle/>
                    <a:p>
                      <a:pPr algn="ctr" rtl="1"/>
                      <a:r>
                        <a:rPr lang="he-IL" sz="3200" dirty="0" smtClean="0"/>
                        <a:t>דרכים</a:t>
                      </a:r>
                      <a:endParaRPr lang="he-IL" sz="3200" dirty="0"/>
                    </a:p>
                  </a:txBody>
                  <a:tcPr/>
                </a:tc>
              </a:tr>
              <a:tr h="370840">
                <a:tc>
                  <a:txBody>
                    <a:bodyPr/>
                    <a:lstStyle/>
                    <a:p>
                      <a:pPr algn="ctr" rtl="1"/>
                      <a:endParaRPr lang="he-IL" sz="3200"/>
                    </a:p>
                  </a:txBody>
                  <a:tcPr/>
                </a:tc>
                <a:tc>
                  <a:txBody>
                    <a:bodyPr/>
                    <a:lstStyle/>
                    <a:p>
                      <a:pPr algn="ctr" rtl="1"/>
                      <a:r>
                        <a:rPr lang="he-IL" sz="3200" dirty="0" smtClean="0"/>
                        <a:t>שיטות </a:t>
                      </a:r>
                      <a:endParaRPr lang="he-IL" sz="3200" dirty="0"/>
                    </a:p>
                  </a:txBody>
                  <a:tcPr/>
                </a:tc>
              </a:tr>
              <a:tr h="370840">
                <a:tc>
                  <a:txBody>
                    <a:bodyPr/>
                    <a:lstStyle/>
                    <a:p>
                      <a:pPr algn="ctr" rtl="1"/>
                      <a:r>
                        <a:rPr lang="he-IL" sz="3200" dirty="0" smtClean="0"/>
                        <a:t>מוסק</a:t>
                      </a:r>
                      <a:endParaRPr lang="he-IL" sz="3200" dirty="0"/>
                    </a:p>
                  </a:txBody>
                  <a:tcPr/>
                </a:tc>
                <a:tc>
                  <a:txBody>
                    <a:bodyPr/>
                    <a:lstStyle/>
                    <a:p>
                      <a:pPr algn="ctr" rtl="1"/>
                      <a:endParaRPr lang="he-IL" sz="3200" dirty="0"/>
                    </a:p>
                  </a:txBody>
                  <a:tcPr/>
                </a:tc>
              </a:tr>
              <a:tr h="370840">
                <a:tc>
                  <a:txBody>
                    <a:bodyPr/>
                    <a:lstStyle/>
                    <a:p>
                      <a:pPr algn="ctr" rtl="1"/>
                      <a:endParaRPr lang="he-IL" sz="3200" dirty="0"/>
                    </a:p>
                  </a:txBody>
                  <a:tcPr/>
                </a:tc>
                <a:tc>
                  <a:txBody>
                    <a:bodyPr/>
                    <a:lstStyle/>
                    <a:p>
                      <a:pPr algn="ctr" rtl="1"/>
                      <a:r>
                        <a:rPr lang="he-IL" sz="3200" dirty="0" smtClean="0"/>
                        <a:t>אוספים </a:t>
                      </a:r>
                      <a:endParaRPr lang="he-IL" sz="3200" dirty="0"/>
                    </a:p>
                  </a:txBody>
                  <a:tcPr/>
                </a:tc>
              </a:tr>
            </a:tbl>
          </a:graphicData>
        </a:graphic>
      </p:graphicFrame>
    </p:spTree>
    <p:extLst>
      <p:ext uri="{BB962C8B-B14F-4D97-AF65-F5344CB8AC3E}">
        <p14:creationId xmlns:p14="http://schemas.microsoft.com/office/powerpoint/2010/main" val="1354669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solidFill>
                  <a:schemeClr val="tx1"/>
                </a:solidFill>
                <a:latin typeface="David" panose="020E0502060401010101" pitchFamily="34" charset="-79"/>
                <a:cs typeface="David" panose="020E0502060401010101" pitchFamily="34" charset="-79"/>
              </a:rPr>
              <a:t>עונת המסיק </a:t>
            </a:r>
            <a:br>
              <a:rPr lang="he-IL" dirty="0">
                <a:solidFill>
                  <a:schemeClr val="tx1"/>
                </a:solidFill>
                <a:latin typeface="David" panose="020E0502060401010101" pitchFamily="34" charset="-79"/>
                <a:cs typeface="David" panose="020E0502060401010101" pitchFamily="34" charset="-79"/>
              </a:rPr>
            </a:br>
            <a:endParaRPr lang="he-IL" dirty="0">
              <a:solidFill>
                <a:schemeClr val="tx1"/>
              </a:solidFill>
              <a:latin typeface="David" panose="020E0502060401010101" pitchFamily="34" charset="-79"/>
              <a:cs typeface="David" panose="020E0502060401010101" pitchFamily="34" charset="-79"/>
            </a:endParaRPr>
          </a:p>
        </p:txBody>
      </p:sp>
      <p:pic>
        <p:nvPicPr>
          <p:cNvPr id="4" name="Picture 23"/>
          <p:cNvPicPr>
            <a:picLocks noGrp="1"/>
          </p:cNvPicPr>
          <p:nvPr>
            <p:ph idx="1"/>
          </p:nvPr>
        </p:nvPicPr>
        <p:blipFill>
          <a:blip r:embed="rId2"/>
          <a:stretch>
            <a:fillRect/>
          </a:stretch>
        </p:blipFill>
        <p:spPr>
          <a:xfrm>
            <a:off x="2922896" y="1930400"/>
            <a:ext cx="5472751" cy="4797946"/>
          </a:xfrm>
          <a:prstGeom prst="rect">
            <a:avLst/>
          </a:prstGeom>
        </p:spPr>
      </p:pic>
      <p:pic>
        <p:nvPicPr>
          <p:cNvPr id="5" name="תמונה 4"/>
          <p:cNvPicPr>
            <a:picLocks noChangeAspect="1"/>
          </p:cNvPicPr>
          <p:nvPr/>
        </p:nvPicPr>
        <p:blipFill>
          <a:blip r:embed="rId3"/>
          <a:stretch>
            <a:fillRect/>
          </a:stretch>
        </p:blipFill>
        <p:spPr>
          <a:xfrm>
            <a:off x="4183912" y="2318071"/>
            <a:ext cx="2950720" cy="3566469"/>
          </a:xfrm>
          <a:prstGeom prst="rect">
            <a:avLst/>
          </a:prstGeom>
        </p:spPr>
      </p:pic>
      <p:pic>
        <p:nvPicPr>
          <p:cNvPr id="6" name="Picture 51"/>
          <p:cNvPicPr/>
          <p:nvPr/>
        </p:nvPicPr>
        <p:blipFill>
          <a:blip r:embed="rId4"/>
          <a:stretch>
            <a:fillRect/>
          </a:stretch>
        </p:blipFill>
        <p:spPr>
          <a:xfrm>
            <a:off x="6723568" y="3966949"/>
            <a:ext cx="822127" cy="1394427"/>
          </a:xfrm>
          <a:prstGeom prst="rect">
            <a:avLst/>
          </a:prstGeom>
        </p:spPr>
      </p:pic>
    </p:spTree>
    <p:extLst>
      <p:ext uri="{BB962C8B-B14F-4D97-AF65-F5344CB8AC3E}">
        <p14:creationId xmlns:p14="http://schemas.microsoft.com/office/powerpoint/2010/main" val="3713342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stretch>
            <a:fillRect/>
          </a:stretch>
        </p:blipFill>
        <p:spPr>
          <a:xfrm>
            <a:off x="4771203" y="3505911"/>
            <a:ext cx="409632" cy="1190791"/>
          </a:xfrm>
          <a:prstGeom prst="rect">
            <a:avLst/>
          </a:prstGeom>
        </p:spPr>
      </p:pic>
      <p:sp>
        <p:nvSpPr>
          <p:cNvPr id="5" name="Rectangle 33"/>
          <p:cNvSpPr>
            <a:spLocks noGrp="1"/>
          </p:cNvSpPr>
          <p:nvPr>
            <p:ph type="title"/>
          </p:nvPr>
        </p:nvSpPr>
        <p:spPr>
          <a:xfrm>
            <a:off x="122830" y="122831"/>
            <a:ext cx="9151172" cy="6591868"/>
          </a:xfrm>
          <a:prstGeom prst="rect">
            <a:avLst/>
          </a:prstGeom>
          <a:ln>
            <a:noFill/>
          </a:ln>
        </p:spPr>
        <p:txBody>
          <a:bodyPr vert="horz" lIns="0" tIns="0" rIns="0" bIns="0" rtlCol="0">
            <a:noAutofit/>
          </a:bodyPr>
          <a:lstStyle/>
          <a:p>
            <a:pPr algn="r">
              <a:lnSpc>
                <a:spcPct val="115000"/>
              </a:lnSpc>
            </a:pPr>
            <a:r>
              <a:rPr lang="en-US" sz="7200" dirty="0">
                <a:solidFill>
                  <a:srgbClr val="4F6228"/>
                </a:solidFill>
                <a:effectLst/>
                <a:latin typeface="Calibri" panose="020F0502020204030204" pitchFamily="34" charset="0"/>
                <a:ea typeface="Calibri" panose="020F0502020204030204" pitchFamily="34" charset="0"/>
                <a:cs typeface="Calibri" panose="020F0502020204030204" pitchFamily="34" charset="0"/>
              </a:rPr>
              <a:t> </a:t>
            </a:r>
            <a:r>
              <a:rPr lang="he-IL"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בְּעוֹנַת </a:t>
            </a:r>
            <a:r>
              <a:rPr lang="he-IL" sz="2400"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הַסְתָו</a:t>
            </a:r>
            <a:r>
              <a:rPr lang="he-IL"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 מַתְחִיל </a:t>
            </a:r>
            <a:r>
              <a:rPr lang="he-IL" sz="2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David" panose="020E0502060401010101" pitchFamily="34" charset="-79"/>
              </a:rPr>
              <a:t>מָסִיק</a:t>
            </a:r>
            <a:r>
              <a:rPr lang="he-IL"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 הַזֵיתִים בַּמַּטָּע. </a:t>
            </a:r>
            <a:r>
              <a:rPr lang="he-IL" sz="2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David" panose="020E0502060401010101" pitchFamily="34" charset="-79"/>
              </a:rPr>
              <a:t>מָסִיק</a:t>
            </a:r>
            <a:r>
              <a:rPr lang="he-IL"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 הוּא הַשֵׁם </a:t>
            </a:r>
            <a:r>
              <a:rPr lang="he-IL" sz="2400" dirty="0" err="1">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David" panose="020E0502060401010101" pitchFamily="34" charset="-79"/>
              </a:rPr>
              <a:t>הַמְּיֻחָד</a:t>
            </a:r>
            <a:r>
              <a:rPr lang="he-IL"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 ל</a:t>
            </a:r>
            <a:r>
              <a:rPr lang="he-IL" sz="2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David" panose="020E0502060401010101" pitchFamily="34" charset="-79"/>
              </a:rPr>
              <a:t>ְקָטִיף</a:t>
            </a:r>
            <a:r>
              <a:rPr lang="he-IL"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 זֵיתִים. יֵשְׁנָן דְּרָכִים שׁוֹנוֹת לְמָסִיק זֵיתִים:</a:t>
            </a:r>
            <a:r>
              <a:rPr lang="en-US"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
            </a:r>
            <a:br>
              <a:rPr lang="en-US"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br>
            <a:r>
              <a:rPr lang="he-IL"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הַמָּסִיק הַיָּדָנִי הוּא הַדֶּרֶךְ הַעֲתִיקָה ל</a:t>
            </a:r>
            <a:r>
              <a:rPr lang="he-IL" sz="2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David" panose="020E0502060401010101" pitchFamily="34" charset="-79"/>
              </a:rPr>
              <a:t>ְקָטִיף</a:t>
            </a:r>
            <a:r>
              <a:rPr lang="he-IL"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 זֵיתִים. שִׁיטָה זוֹ דוֹרֶשֶׁת </a:t>
            </a:r>
            <a:r>
              <a:rPr lang="he-IL" sz="2400"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כֹּח</a:t>
            </a:r>
            <a:r>
              <a:rPr lang="he-IL"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 אָדָם רַב.  לַזֵּיתִים </a:t>
            </a:r>
            <a:r>
              <a:rPr lang="he-IL" sz="2400"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הַמְּיֹעָדִים</a:t>
            </a:r>
            <a:r>
              <a:rPr lang="he-IL"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 לְמַאֲכָל מַתְאִים יוֹתֵר </a:t>
            </a:r>
            <a:r>
              <a:rPr lang="he-IL" sz="2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David" panose="020E0502060401010101" pitchFamily="34" charset="-79"/>
              </a:rPr>
              <a:t>מָסִיק</a:t>
            </a:r>
            <a:r>
              <a:rPr lang="he-IL"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 יְדָנִי, כֵּיוָן שֶׁהַפְּרִי נִפְגַע פַּחוֹת בְּמַהֲלָךְ</a:t>
            </a:r>
            <a:r>
              <a:rPr lang="he-IL"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 </a:t>
            </a:r>
            <a:r>
              <a:rPr lang="he-IL" sz="2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David" panose="020E0502060401010101" pitchFamily="34" charset="-79"/>
              </a:rPr>
              <a:t>הַמָּסִיק</a:t>
            </a:r>
            <a:r>
              <a:rPr lang="he-IL"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 הַמּוֹסְקִים נוֹשְׂאִים עַל גּוּפַם סַל, וּמוֹסְקִים אֶת הַזֵּיתִים אֶחָד אֶחָד.</a:t>
            </a:r>
            <a:r>
              <a:rPr lang="en-US"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
            </a:r>
            <a:br>
              <a:rPr lang="en-US"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br>
            <a:r>
              <a:rPr lang="he-IL"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דֶּרֶךְ אַחֶרֶת הִיא לִפְרוֹשׂ </a:t>
            </a:r>
            <a:r>
              <a:rPr lang="he-IL" sz="2400"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נַיְלוֹן</a:t>
            </a:r>
            <a:r>
              <a:rPr lang="he-IL"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David" panose="020E0502060401010101" pitchFamily="34" charset="-79"/>
              </a:rPr>
              <a:t>, בַּד אוֹ רֶשֶׁת עַל הַקַרְקַע שֶׁמִּתַחַת לַעֵץ,  וְהַמּוֹסְקִים "חוֹלְבִים" אֶת הַעֲנָפִים בִּתְנוּעוֹת "חֲלִיבָה", מַפִּילִים לַקַרְקַע אֶת הַזֵיתִים, וּבְסוֹף הַמָסִּיק אוֹסְפִים אֶת הַיְרִיעוֹת וְשׁוֹפְכִים אֶת הַזֵּיתִים לְתוֹךְ שַׂקִים אוֹ אַרְגָזִים.</a:t>
            </a:r>
            <a:r>
              <a:rPr lang="en-US"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
            </a:r>
            <a:br>
              <a:rPr lang="en-US"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br>
            <a:r>
              <a:rPr lang="he-IL" sz="2400" dirty="0">
                <a:solidFill>
                  <a:srgbClr val="000000"/>
                </a:solidFill>
                <a:latin typeface="Calibri" panose="020F0502020204030204" pitchFamily="34" charset="0"/>
                <a:ea typeface="Calibri" panose="020F0502020204030204" pitchFamily="34" charset="0"/>
                <a:cs typeface="David" panose="020E0502060401010101" pitchFamily="34" charset="-79"/>
              </a:rPr>
              <a:t/>
            </a:r>
            <a:br>
              <a:rPr lang="he-IL" sz="2400" dirty="0">
                <a:solidFill>
                  <a:srgbClr val="000000"/>
                </a:solidFill>
                <a:latin typeface="Calibri" panose="020F0502020204030204" pitchFamily="34" charset="0"/>
                <a:ea typeface="Calibri" panose="020F0502020204030204" pitchFamily="34" charset="0"/>
                <a:cs typeface="David" panose="020E0502060401010101" pitchFamily="34" charset="-79"/>
              </a:rPr>
            </a:br>
            <a:r>
              <a:rPr lang="he-IL" sz="2400" dirty="0">
                <a:solidFill>
                  <a:srgbClr val="000000"/>
                </a:solidFill>
                <a:latin typeface="Calibri" panose="020F0502020204030204" pitchFamily="34" charset="0"/>
                <a:ea typeface="Calibri" panose="020F0502020204030204" pitchFamily="34" charset="0"/>
                <a:cs typeface="David" panose="020E0502060401010101" pitchFamily="34" charset="-79"/>
              </a:rPr>
              <a:t>.</a:t>
            </a:r>
            <a:br>
              <a:rPr lang="he-IL" sz="2400" dirty="0">
                <a:solidFill>
                  <a:srgbClr val="000000"/>
                </a:solidFill>
                <a:latin typeface="Calibri" panose="020F0502020204030204" pitchFamily="34" charset="0"/>
                <a:ea typeface="Calibri" panose="020F0502020204030204" pitchFamily="34" charset="0"/>
                <a:cs typeface="David" panose="020E0502060401010101" pitchFamily="34" charset="-79"/>
              </a:rPr>
            </a:br>
            <a:r>
              <a:rPr lang="he-IL" sz="2400" dirty="0">
                <a:solidFill>
                  <a:srgbClr val="000000"/>
                </a:solidFill>
                <a:latin typeface="Calibri" panose="020F0502020204030204" pitchFamily="34" charset="0"/>
                <a:ea typeface="Calibri" panose="020F0502020204030204" pitchFamily="34" charset="0"/>
                <a:cs typeface="David" panose="020E0502060401010101" pitchFamily="34" charset="-79"/>
              </a:rPr>
              <a:t/>
            </a:r>
            <a:br>
              <a:rPr lang="he-IL" sz="2400" dirty="0">
                <a:solidFill>
                  <a:srgbClr val="000000"/>
                </a:solidFill>
                <a:latin typeface="Calibri" panose="020F0502020204030204" pitchFamily="34" charset="0"/>
                <a:ea typeface="Calibri" panose="020F0502020204030204" pitchFamily="34" charset="0"/>
                <a:cs typeface="David" panose="020E0502060401010101" pitchFamily="34" charset="-79"/>
              </a:rPr>
            </a:br>
            <a:r>
              <a:rPr lang="he-IL" sz="2400" dirty="0">
                <a:solidFill>
                  <a:srgbClr val="000000"/>
                </a:solidFill>
                <a:latin typeface="Calibri" panose="020F0502020204030204" pitchFamily="34" charset="0"/>
                <a:ea typeface="Calibri" panose="020F0502020204030204" pitchFamily="34" charset="0"/>
                <a:cs typeface="David" panose="020E0502060401010101" pitchFamily="34" charset="-79"/>
              </a:rPr>
              <a:t/>
            </a:r>
            <a:br>
              <a:rPr lang="he-IL" sz="2400" dirty="0">
                <a:solidFill>
                  <a:srgbClr val="000000"/>
                </a:solidFill>
                <a:latin typeface="Calibri" panose="020F0502020204030204" pitchFamily="34" charset="0"/>
                <a:ea typeface="Calibri" panose="020F0502020204030204" pitchFamily="34" charset="0"/>
                <a:cs typeface="David" panose="020E0502060401010101" pitchFamily="34" charset="-79"/>
              </a:rPr>
            </a:br>
            <a: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
            </a:r>
            <a:b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b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Picture 49"/>
          <p:cNvPicPr/>
          <p:nvPr/>
        </p:nvPicPr>
        <p:blipFill>
          <a:blip r:embed="rId3"/>
          <a:stretch>
            <a:fillRect/>
          </a:stretch>
        </p:blipFill>
        <p:spPr>
          <a:xfrm>
            <a:off x="9389660" y="2634018"/>
            <a:ext cx="2470244" cy="3567468"/>
          </a:xfrm>
          <a:prstGeom prst="rect">
            <a:avLst/>
          </a:prstGeom>
        </p:spPr>
      </p:pic>
      <p:pic>
        <p:nvPicPr>
          <p:cNvPr id="8" name="Picture 51"/>
          <p:cNvPicPr/>
          <p:nvPr/>
        </p:nvPicPr>
        <p:blipFill>
          <a:blip r:embed="rId4"/>
          <a:stretch>
            <a:fillRect/>
          </a:stretch>
        </p:blipFill>
        <p:spPr>
          <a:xfrm>
            <a:off x="11087361" y="4417752"/>
            <a:ext cx="1104639" cy="854904"/>
          </a:xfrm>
          <a:prstGeom prst="rect">
            <a:avLst/>
          </a:prstGeom>
        </p:spPr>
      </p:pic>
    </p:spTree>
    <p:extLst>
      <p:ext uri="{BB962C8B-B14F-4D97-AF65-F5344CB8AC3E}">
        <p14:creationId xmlns:p14="http://schemas.microsoft.com/office/powerpoint/2010/main" val="257217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800" dirty="0"/>
              <a:t>חלקי העץ </a:t>
            </a:r>
          </a:p>
        </p:txBody>
      </p:sp>
      <p:pic>
        <p:nvPicPr>
          <p:cNvPr id="4" name="מציין מיקום תוכן 3"/>
          <p:cNvPicPr>
            <a:picLocks noGrp="1" noChangeAspect="1"/>
          </p:cNvPicPr>
          <p:nvPr>
            <p:ph idx="1"/>
          </p:nvPr>
        </p:nvPicPr>
        <p:blipFill>
          <a:blip r:embed="rId2"/>
          <a:stretch>
            <a:fillRect/>
          </a:stretch>
        </p:blipFill>
        <p:spPr>
          <a:xfrm>
            <a:off x="2525487" y="2264229"/>
            <a:ext cx="5085804" cy="3892731"/>
          </a:xfrm>
          <a:prstGeom prst="rect">
            <a:avLst/>
          </a:prstGeom>
        </p:spPr>
      </p:pic>
    </p:spTree>
    <p:extLst>
      <p:ext uri="{BB962C8B-B14F-4D97-AF65-F5344CB8AC3E}">
        <p14:creationId xmlns:p14="http://schemas.microsoft.com/office/powerpoint/2010/main" val="141468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000" dirty="0"/>
              <a:t>השורשים</a:t>
            </a:r>
          </a:p>
        </p:txBody>
      </p:sp>
      <p:pic>
        <p:nvPicPr>
          <p:cNvPr id="3074" name="Picture 2" descr="Paysage Arbre Racines - Photo gratuite sur Pixaba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0320" y="2160588"/>
            <a:ext cx="3709511"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471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400" dirty="0"/>
              <a:t>גזע עץ הזית</a:t>
            </a:r>
          </a:p>
        </p:txBody>
      </p:sp>
      <p:pic>
        <p:nvPicPr>
          <p:cNvPr id="2050" name="Picture 2" descr="מוסקים זיתים וטועמים ב&quot;פסטיבל ימי ענף הזית&quot; בצפון | התרשמות של איטו אבירם"/>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2096" y="2160588"/>
            <a:ext cx="5827846"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37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ענף עץ הזית, עלים  ופרות  הזיתים</a:t>
            </a:r>
          </a:p>
        </p:txBody>
      </p:sp>
      <p:pic>
        <p:nvPicPr>
          <p:cNvPr id="4" name="מציין מיקום תוכן 3"/>
          <p:cNvPicPr>
            <a:picLocks noGrp="1" noChangeAspect="1"/>
          </p:cNvPicPr>
          <p:nvPr>
            <p:ph idx="1"/>
          </p:nvPr>
        </p:nvPicPr>
        <p:blipFill>
          <a:blip r:embed="rId2"/>
          <a:stretch>
            <a:fillRect/>
          </a:stretch>
        </p:blipFill>
        <p:spPr>
          <a:xfrm>
            <a:off x="2333896" y="1930400"/>
            <a:ext cx="5007429" cy="3956593"/>
          </a:xfrm>
          <a:prstGeom prst="rect">
            <a:avLst/>
          </a:prstGeom>
        </p:spPr>
      </p:pic>
    </p:spTree>
    <p:extLst>
      <p:ext uri="{BB962C8B-B14F-4D97-AF65-F5344CB8AC3E}">
        <p14:creationId xmlns:p14="http://schemas.microsoft.com/office/powerpoint/2010/main" val="3240325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dirty="0"/>
              <a:t>גרגירי הזיתים</a:t>
            </a:r>
          </a:p>
        </p:txBody>
      </p:sp>
      <p:pic>
        <p:nvPicPr>
          <p:cNvPr id="4" name="מציין מיקום תוכן 3"/>
          <p:cNvPicPr>
            <a:picLocks noGrp="1" noChangeAspect="1"/>
          </p:cNvPicPr>
          <p:nvPr>
            <p:ph idx="1"/>
          </p:nvPr>
        </p:nvPicPr>
        <p:blipFill>
          <a:blip r:embed="rId2"/>
          <a:stretch>
            <a:fillRect/>
          </a:stretch>
        </p:blipFill>
        <p:spPr>
          <a:xfrm>
            <a:off x="2098767" y="2211977"/>
            <a:ext cx="5860867" cy="3387634"/>
          </a:xfrm>
          <a:prstGeom prst="rect">
            <a:avLst/>
          </a:prstGeom>
        </p:spPr>
      </p:pic>
      <p:pic>
        <p:nvPicPr>
          <p:cNvPr id="5" name="Picture 6255"/>
          <p:cNvPicPr/>
          <p:nvPr/>
        </p:nvPicPr>
        <p:blipFill>
          <a:blip r:embed="rId3"/>
          <a:stretch>
            <a:fillRect/>
          </a:stretch>
        </p:blipFill>
        <p:spPr>
          <a:xfrm>
            <a:off x="8188657" y="1710790"/>
            <a:ext cx="1705970" cy="5147209"/>
          </a:xfrm>
          <a:prstGeom prst="rect">
            <a:avLst/>
          </a:prstGeom>
        </p:spPr>
      </p:pic>
    </p:spTree>
    <p:extLst>
      <p:ext uri="{BB962C8B-B14F-4D97-AF65-F5344CB8AC3E}">
        <p14:creationId xmlns:p14="http://schemas.microsoft.com/office/powerpoint/2010/main" val="382582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מסיק הזיתים (</a:t>
            </a:r>
            <a:r>
              <a:rPr lang="ar-JO" dirty="0"/>
              <a:t>قطف الزيتون)</a:t>
            </a:r>
            <a:endParaRPr lang="he-IL" dirty="0"/>
          </a:p>
        </p:txBody>
      </p:sp>
      <p:pic>
        <p:nvPicPr>
          <p:cNvPr id="1026" name="Picture 2" descr="הזמנה לימי מסיק בולאג'ה ודיר איסתיא – דהרמה מעורבת חברתית"/>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86900" y="1270000"/>
            <a:ext cx="3358650" cy="3306864"/>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1314732" y="5076971"/>
            <a:ext cx="3803176" cy="923330"/>
          </a:xfrm>
          <a:prstGeom prst="rect">
            <a:avLst/>
          </a:prstGeom>
        </p:spPr>
        <p:txBody>
          <a:bodyPr wrap="square">
            <a:spAutoFit/>
          </a:bodyPr>
          <a:lstStyle/>
          <a:p>
            <a:pPr algn="r">
              <a:buNone/>
            </a:pPr>
            <a:r>
              <a:rPr lang="he-IL" dirty="0">
                <a:latin typeface="David" panose="020E0502060401010101" pitchFamily="34" charset="-79"/>
                <a:cs typeface="David" panose="020E0502060401010101" pitchFamily="34" charset="-79"/>
              </a:rPr>
              <a:t>1. מַסְרֵק מְמוּנָּע.</a:t>
            </a:r>
          </a:p>
          <a:p>
            <a:pPr algn="r">
              <a:buNone/>
            </a:pPr>
            <a:r>
              <a:rPr lang="he-IL" dirty="0">
                <a:latin typeface="David" panose="020E0502060401010101" pitchFamily="34" charset="-79"/>
                <a:cs typeface="David" panose="020E0502060401010101" pitchFamily="34" charset="-79"/>
              </a:rPr>
              <a:t>2. הַפְעַלַת מַסְרֵק מֵכָנִי.</a:t>
            </a:r>
          </a:p>
          <a:p>
            <a:pPr algn="r">
              <a:buNone/>
            </a:pPr>
            <a:r>
              <a:rPr lang="he-IL" b="1" dirty="0">
                <a:latin typeface="David" panose="020E0502060401010101" pitchFamily="34" charset="-79"/>
                <a:cs typeface="David" panose="020E0502060401010101" pitchFamily="34" charset="-79"/>
              </a:rPr>
              <a:t>3. מִנְעֶרֶת מְמוּנָּעָת.</a:t>
            </a:r>
            <a:endParaRPr lang="he-IL" dirty="0">
              <a:latin typeface="David" panose="020E0502060401010101" pitchFamily="34" charset="-79"/>
              <a:cs typeface="David" panose="020E0502060401010101" pitchFamily="34" charset="-79"/>
            </a:endParaRPr>
          </a:p>
        </p:txBody>
      </p:sp>
      <p:pic>
        <p:nvPicPr>
          <p:cNvPr id="6" name="Picture 2" descr="http://wiki.oranim.ac.il/images/thumb/9/9e/Reuven7.JPG/800px-Reuven7.JPG"/>
          <p:cNvPicPr>
            <a:picLocks noChangeAspect="1" noChangeArrowheads="1"/>
          </p:cNvPicPr>
          <p:nvPr/>
        </p:nvPicPr>
        <p:blipFill>
          <a:blip r:embed="rId3" cstate="print"/>
          <a:srcRect/>
          <a:stretch>
            <a:fillRect/>
          </a:stretch>
        </p:blipFill>
        <p:spPr bwMode="auto">
          <a:xfrm>
            <a:off x="1561289" y="1270000"/>
            <a:ext cx="3433792" cy="3469740"/>
          </a:xfrm>
          <a:prstGeom prst="rect">
            <a:avLst/>
          </a:prstGeom>
          <a:noFill/>
        </p:spPr>
      </p:pic>
      <p:sp>
        <p:nvSpPr>
          <p:cNvPr id="7" name="מלבן 6"/>
          <p:cNvSpPr/>
          <p:nvPr/>
        </p:nvSpPr>
        <p:spPr>
          <a:xfrm>
            <a:off x="6086900" y="5229371"/>
            <a:ext cx="3316407" cy="1477328"/>
          </a:xfrm>
          <a:prstGeom prst="rect">
            <a:avLst/>
          </a:prstGeom>
        </p:spPr>
        <p:txBody>
          <a:bodyPr wrap="square">
            <a:spAutoFit/>
          </a:bodyPr>
          <a:lstStyle/>
          <a:p>
            <a:pPr algn="r">
              <a:buNone/>
            </a:pPr>
            <a:r>
              <a:rPr lang="he-IL" dirty="0">
                <a:latin typeface="David" panose="020E0502060401010101" pitchFamily="34" charset="-79"/>
                <a:cs typeface="David" panose="020E0502060401010101" pitchFamily="34" charset="-79"/>
              </a:rPr>
              <a:t>1.מוֹסְקִים זֵיתִים בַּיַּד</a:t>
            </a:r>
          </a:p>
          <a:p>
            <a:pPr algn="r">
              <a:buNone/>
            </a:pPr>
            <a:r>
              <a:rPr lang="he-IL" dirty="0">
                <a:latin typeface="David" panose="020E0502060401010101" pitchFamily="34" charset="-79"/>
                <a:cs typeface="David" panose="020E0502060401010101" pitchFamily="34" charset="-79"/>
              </a:rPr>
              <a:t>2. נוֹקְפִים זֵיתִים בּמַקֵּל</a:t>
            </a:r>
          </a:p>
          <a:p>
            <a:pPr algn="r">
              <a:buNone/>
            </a:pPr>
            <a:r>
              <a:rPr lang="he-IL" dirty="0">
                <a:latin typeface="David" panose="020E0502060401010101" pitchFamily="34" charset="-79"/>
                <a:cs typeface="David" panose="020E0502060401010101" pitchFamily="34" charset="-79"/>
              </a:rPr>
              <a:t>3.</a:t>
            </a:r>
            <a:r>
              <a:rPr lang="he-IL" dirty="0">
                <a:latin typeface="David" panose="020E0502060401010101" pitchFamily="34" charset="-79"/>
                <a:ea typeface="Calibri" panose="020F0502020204030204" pitchFamily="34" charset="0"/>
                <a:cs typeface="David" panose="020E0502060401010101" pitchFamily="34" charset="-79"/>
              </a:rPr>
              <a:t> פּוֹרְשִׂים יְרִיעוֹת עַל הַאֲדָמָה מִסָּבִיב לַעֵץ, ובְסִיוּם הַמָּסִיק אוֹסְפִים אֶת הַזֵיתִים.</a:t>
            </a:r>
            <a:r>
              <a:rPr lang="he-IL" dirty="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95322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בית הבד העתיק</a:t>
            </a:r>
            <a:br>
              <a:rPr lang="he-IL" dirty="0"/>
            </a:br>
            <a:endParaRPr lang="he-IL" dirty="0"/>
          </a:p>
        </p:txBody>
      </p:sp>
      <p:pic>
        <p:nvPicPr>
          <p:cNvPr id="4" name="מציין מיקום תוכן 3"/>
          <p:cNvPicPr>
            <a:picLocks noGrp="1" noChangeAspect="1"/>
          </p:cNvPicPr>
          <p:nvPr>
            <p:ph idx="1"/>
          </p:nvPr>
        </p:nvPicPr>
        <p:blipFill>
          <a:blip r:embed="rId2"/>
          <a:stretch>
            <a:fillRect/>
          </a:stretch>
        </p:blipFill>
        <p:spPr>
          <a:xfrm>
            <a:off x="313509" y="2708366"/>
            <a:ext cx="4474369" cy="4130765"/>
          </a:xfrm>
          <a:prstGeom prst="rect">
            <a:avLst/>
          </a:prstGeom>
        </p:spPr>
      </p:pic>
      <p:pic>
        <p:nvPicPr>
          <p:cNvPr id="4098" name="Picture 2" descr="אטרקציות לילדים בסוכות: ניווט משפחות, מסיק זיתים, סדנת בובות ועוד פעילויות  לילדים בחבל מודיעין - קינדרלנד"/>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879" y="522515"/>
            <a:ext cx="5230170" cy="385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193479"/>
      </p:ext>
    </p:extLst>
  </p:cSld>
  <p:clrMapOvr>
    <a:masterClrMapping/>
  </p:clrMapOvr>
</p:sld>
</file>

<file path=ppt/theme/theme1.xml><?xml version="1.0" encoding="utf-8"?>
<a:theme xmlns:a="http://schemas.openxmlformats.org/drawingml/2006/main" name="פיאה">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241</TotalTime>
  <Words>194</Words>
  <Application>Microsoft Office PowerPoint</Application>
  <PresentationFormat>מותאם אישית</PresentationFormat>
  <Paragraphs>50</Paragraphs>
  <Slides>16</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פיאה</vt:lpstr>
      <vt:lpstr>מָסִיק הַזֵיתִים /ּ קָטִיף זֵיתִים </vt:lpstr>
      <vt:lpstr> בְּעוֹנַת הַסְתָו מַתְחִיל מָסִיק הַזֵיתִים בַּמַּטָּע. מָסִיק הוּא הַשֵׁם הַמְּיֻחָד לְקָטִיף זֵיתִים. יֵשְׁנָן דְּרָכִים שׁוֹנוֹת לְמָסִיק זֵיתִים: הַמָּסִיק הַיָּדָנִי הוּא הַדֶּרֶךְ הַעֲתִיקָה לְקָטִיף זֵיתִים. שִׁיטָה זוֹ דוֹרֶשֶׁת כֹּחַ אָדָם רַב.  לַזֵּיתִים הַמְּיֹעָדִים לְמַאֲכָל מַתְאִים יוֹתֵר מָסִיק יְדָנִי, כֵּיוָן שֶׁהַפְּרִי נִפְגַע פַּחוֹת בְּמַהֲלָךְ הַמָּסִיק. הַמּוֹסְקִים נוֹשְׂאִים עַל גּוּפַם סַל, וּמוֹסְקִים אֶת הַזֵּיתִים אֶחָד אֶחָד. דֶּרֶךְ אַחֶרֶת הִיא לִפְרוֹשׂ נַיְלוֹן, בַּד אוֹ רֶשֶׁת עַל הַקַרְקַע שֶׁמִּתַחַת לַעֵץ,  וְהַמּוֹסְקִים "חוֹלְבִים" אֶת הַעֲנָפִים בִּתְנוּעוֹת "חֲלִיבָה", מַפִּילִים לַקַרְקַע אֶת הַזֵיתִים, וּבְסוֹף הַמָסִּיק אוֹסְפִים אֶת הַיְרִיעוֹת וְשׁוֹפְכִים אֶת הַזֵּיתִים לְתוֹךְ שַׂקִים אוֹ אַרְגָזִים.  .    </vt:lpstr>
      <vt:lpstr>חלקי העץ </vt:lpstr>
      <vt:lpstr>השורשים</vt:lpstr>
      <vt:lpstr>גזע עץ הזית</vt:lpstr>
      <vt:lpstr>ענף עץ הזית, עלים  ופרות  הזיתים</vt:lpstr>
      <vt:lpstr>גרגירי הזיתים</vt:lpstr>
      <vt:lpstr>מסיק הזיתים (قطف الزيتون)</vt:lpstr>
      <vt:lpstr>בית הבד העתיק </vt:lpstr>
      <vt:lpstr>   </vt:lpstr>
      <vt:lpstr>הפקת שמן זית</vt:lpstr>
      <vt:lpstr>השימושים בשמן הזית  </vt:lpstr>
      <vt:lpstr>מאכלים עם שמן זית</vt:lpstr>
      <vt:lpstr>מטלה </vt:lpstr>
      <vt:lpstr>תרגיל לשון </vt:lpstr>
      <vt:lpstr>עונת המסיק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עץ הזית</dc:title>
  <dc:creator>ameer farah</dc:creator>
  <cp:lastModifiedBy>Asus</cp:lastModifiedBy>
  <cp:revision>25</cp:revision>
  <dcterms:created xsi:type="dcterms:W3CDTF">2020-10-26T15:49:30Z</dcterms:created>
  <dcterms:modified xsi:type="dcterms:W3CDTF">2020-11-04T08:33:58Z</dcterms:modified>
</cp:coreProperties>
</file>