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27"/>
  </p:notesMasterIdLst>
  <p:sldIdLst>
    <p:sldId id="256" r:id="rId2"/>
    <p:sldId id="258" r:id="rId3"/>
    <p:sldId id="259" r:id="rId4"/>
    <p:sldId id="275" r:id="rId5"/>
    <p:sldId id="260" r:id="rId6"/>
    <p:sldId id="276" r:id="rId7"/>
    <p:sldId id="277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303" autoAdjust="0"/>
    <p:restoredTop sz="94624" autoAdjust="0"/>
  </p:normalViewPr>
  <p:slideViewPr>
    <p:cSldViewPr>
      <p:cViewPr varScale="1">
        <p:scale>
          <a:sx n="64" d="100"/>
          <a:sy n="64" d="100"/>
        </p:scale>
        <p:origin x="194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46C90B4-70D4-4604-BF5A-76377C84FDF6}" type="datetimeFigureOut">
              <a:rPr lang="he-IL" smtClean="0"/>
              <a:pPr/>
              <a:t>י'/שבט/תשפ"א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C001923-1FDB-485E-8CC4-2095CB844C8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919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01923-1FDB-485E-8CC4-2095CB844C8C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2069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ECE55F9-BE6D-4547-8A96-E977D9E2EE5D}" type="datetimeFigureOut">
              <a:rPr lang="he-IL" smtClean="0"/>
              <a:pPr/>
              <a:t>י'/שבט/תשפ"א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10" name="מלבן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מלבן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מלבן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חבר ישר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מחבר ישר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מלבן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אליפסה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אליפסה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אליפסה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3D23F7B-B0B6-439F-8351-FC9A609B9EC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55F9-BE6D-4547-8A96-E977D9E2EE5D}" type="datetimeFigureOut">
              <a:rPr lang="he-IL" smtClean="0"/>
              <a:pPr/>
              <a:t>י'/שבט/תשפ"א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23F7B-B0B6-439F-8351-FC9A609B9EC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55F9-BE6D-4547-8A96-E977D9E2EE5D}" type="datetimeFigureOut">
              <a:rPr lang="he-IL" smtClean="0"/>
              <a:pPr/>
              <a:t>י'/שבט/תשפ"א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23F7B-B0B6-439F-8351-FC9A609B9EC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CE55F9-BE6D-4547-8A96-E977D9E2EE5D}" type="datetimeFigureOut">
              <a:rPr lang="he-IL" smtClean="0"/>
              <a:pPr/>
              <a:t>י'/שבט/תשפ"א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D23F7B-B0B6-439F-8351-FC9A609B9EC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ECE55F9-BE6D-4547-8A96-E977D9E2EE5D}" type="datetimeFigureOut">
              <a:rPr lang="he-IL" smtClean="0"/>
              <a:pPr/>
              <a:t>י'/שבט/תשפ"א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לבן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מחבר ישר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מחבר ישר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לבן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אליפסה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אליפסה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אליפסה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מחבר ישר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3D23F7B-B0B6-439F-8351-FC9A609B9EC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55F9-BE6D-4547-8A96-E977D9E2EE5D}" type="datetimeFigureOut">
              <a:rPr lang="he-IL" smtClean="0"/>
              <a:pPr/>
              <a:t>י'/שבט/תשפ"א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23F7B-B0B6-439F-8351-FC9A609B9EC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55F9-BE6D-4547-8A96-E977D9E2EE5D}" type="datetimeFigureOut">
              <a:rPr lang="he-IL" smtClean="0"/>
              <a:pPr/>
              <a:t>י'/שבט/תשפ"א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23F7B-B0B6-439F-8351-FC9A609B9EC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2" name="מציין מיקום טקסט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CE55F9-BE6D-4547-8A96-E977D9E2EE5D}" type="datetimeFigureOut">
              <a:rPr lang="he-IL" smtClean="0"/>
              <a:pPr/>
              <a:t>י'/שבט/תשפ"א</a:t>
            </a:fld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D23F7B-B0B6-439F-8351-FC9A609B9EC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55F9-BE6D-4547-8A96-E977D9E2EE5D}" type="datetimeFigureOut">
              <a:rPr lang="he-IL" smtClean="0"/>
              <a:pPr/>
              <a:t>י'/שבט/תשפ"א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23F7B-B0B6-439F-8351-FC9A609B9EC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מציין מיקום תוכן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CE55F9-BE6D-4547-8A96-E977D9E2EE5D}" type="datetimeFigureOut">
              <a:rPr lang="he-IL" smtClean="0"/>
              <a:pPr/>
              <a:t>י'/שבט/תשפ"א</a:t>
            </a:fld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D23F7B-B0B6-439F-8351-FC9A609B9EC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3" name="מציין מיקום של כותרת תחתונה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e-IL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מחבר ישר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מציין מיקום של תאריך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CE55F9-BE6D-4547-8A96-E977D9E2EE5D}" type="datetimeFigureOut">
              <a:rPr lang="he-IL" smtClean="0"/>
              <a:pPr/>
              <a:t>י'/שבט/תשפ"א</a:t>
            </a:fld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D23F7B-B0B6-439F-8351-FC9A609B9EC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ECE55F9-BE6D-4547-8A96-E977D9E2EE5D}" type="datetimeFigureOut">
              <a:rPr lang="he-IL" smtClean="0"/>
              <a:pPr/>
              <a:t>י'/שבט/תשפ"א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3D23F7B-B0B6-439F-8351-FC9A609B9EC3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slide" Target="slide3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5616624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3" name="Picture 2" descr="http://img17.imageshack.us/img17/4841/slide1x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360" y="8382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834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/>
          <a:lstStyle/>
          <a:p>
            <a:r>
              <a:rPr lang="ar-SA" dirty="0"/>
              <a:t>اذًا لاحظنا أنه..</a:t>
            </a: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endParaRPr lang="he-IL" dirty="0"/>
          </a:p>
        </p:txBody>
      </p:sp>
      <p:sp>
        <p:nvSpPr>
          <p:cNvPr id="3" name="הסבר ענן 2"/>
          <p:cNvSpPr/>
          <p:nvPr/>
        </p:nvSpPr>
        <p:spPr>
          <a:xfrm>
            <a:off x="179512" y="1556792"/>
            <a:ext cx="8568952" cy="460851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buNone/>
            </a:pPr>
            <a:r>
              <a:rPr lang="ar-SA" sz="3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ar-SA" sz="3200" dirty="0">
                <a:solidFill>
                  <a:srgbClr val="002060"/>
                </a:solidFill>
              </a:rPr>
              <a:t>الاسم الذي يلي حرف الجر يُسمى </a:t>
            </a:r>
            <a:r>
              <a:rPr lang="ar-SA" sz="3200" b="1" u="sng" dirty="0">
                <a:solidFill>
                  <a:srgbClr val="002060"/>
                </a:solidFill>
              </a:rPr>
              <a:t>اسمًا مجرورًا </a:t>
            </a:r>
            <a:r>
              <a:rPr lang="ar-SA" sz="3200" dirty="0">
                <a:solidFill>
                  <a:srgbClr val="002060"/>
                </a:solidFill>
              </a:rPr>
              <a:t>وعلامتهُ الاعرابية هي </a:t>
            </a:r>
            <a:r>
              <a:rPr lang="ar-SA" sz="3200" b="1" u="sng" dirty="0">
                <a:solidFill>
                  <a:srgbClr val="002060"/>
                </a:solidFill>
              </a:rPr>
              <a:t>الكسرة </a:t>
            </a:r>
            <a:r>
              <a:rPr lang="ar-SA" sz="3200" dirty="0">
                <a:solidFill>
                  <a:srgbClr val="002060"/>
                </a:solidFill>
              </a:rPr>
              <a:t>في المفرد،.</a:t>
            </a:r>
            <a:endParaRPr lang="ar-SA" sz="3600" b="1" u="sng" dirty="0">
              <a:solidFill>
                <a:srgbClr val="002060"/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444208" y="692696"/>
            <a:ext cx="1329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/>
              <a:t>اذًا لاحظنا أنهُ...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5722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خلفية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7" y="-17176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1" descr="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05" y="4005064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1" descr="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022" y="4046567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556" y="4046567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435" y="4005064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47" y="2001699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056224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59" y="2128867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0" descr="سحاب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62" y="-104804"/>
            <a:ext cx="6477000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מלבן 11"/>
          <p:cNvSpPr/>
          <p:nvPr/>
        </p:nvSpPr>
        <p:spPr>
          <a:xfrm>
            <a:off x="3848722" y="548680"/>
            <a:ext cx="2167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SA" b="1" dirty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اختار حرف الجر المناسب:</a:t>
            </a:r>
          </a:p>
        </p:txBody>
      </p:sp>
      <p:sp>
        <p:nvSpPr>
          <p:cNvPr id="13" name="מלבן 12"/>
          <p:cNvSpPr/>
          <p:nvPr/>
        </p:nvSpPr>
        <p:spPr>
          <a:xfrm>
            <a:off x="2245086" y="1028949"/>
            <a:ext cx="27254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/>
              <a:t>ينبح الكلب   _____   البستانِ  .</a:t>
            </a:r>
            <a:endParaRPr lang="he-IL" dirty="0"/>
          </a:p>
        </p:txBody>
      </p:sp>
      <p:sp>
        <p:nvSpPr>
          <p:cNvPr id="15" name="WordArt 18"/>
          <p:cNvSpPr>
            <a:spLocks noGrp="1" noChangeArrowheads="1" noChangeShapeType="1" noTextEdit="1"/>
          </p:cNvSpPr>
          <p:nvPr>
            <p:ph type="title"/>
          </p:nvPr>
        </p:nvSpPr>
        <p:spPr bwMode="auto">
          <a:xfrm>
            <a:off x="7164288" y="4509120"/>
            <a:ext cx="432048" cy="7883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3658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لــِ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6" name="WordArt 16"/>
          <p:cNvSpPr>
            <a:spLocks noChangeArrowheads="1" noChangeShapeType="1" noTextEdit="1"/>
          </p:cNvSpPr>
          <p:nvPr/>
        </p:nvSpPr>
        <p:spPr bwMode="auto">
          <a:xfrm>
            <a:off x="5117835" y="4486463"/>
            <a:ext cx="489191" cy="6264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69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بــِ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7" name="WordArt 14"/>
          <p:cNvSpPr>
            <a:spLocks noChangeArrowheads="1" noChangeShapeType="1" noTextEdit="1"/>
          </p:cNvSpPr>
          <p:nvPr/>
        </p:nvSpPr>
        <p:spPr bwMode="auto">
          <a:xfrm>
            <a:off x="899592" y="4581129"/>
            <a:ext cx="845071" cy="5317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2067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في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8" name="WordArt 10"/>
          <p:cNvSpPr>
            <a:spLocks noChangeArrowheads="1" noChangeShapeType="1" noTextEdit="1"/>
          </p:cNvSpPr>
          <p:nvPr/>
        </p:nvSpPr>
        <p:spPr bwMode="auto">
          <a:xfrm>
            <a:off x="5838850" y="2532034"/>
            <a:ext cx="419100" cy="6451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عن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9" name="WordArt 8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750618" y="2636699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إلى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20" name="WordArt 6"/>
          <p:cNvSpPr>
            <a:spLocks noChangeArrowheads="1" noChangeShapeType="1" noTextEdit="1"/>
          </p:cNvSpPr>
          <p:nvPr/>
        </p:nvSpPr>
        <p:spPr bwMode="auto">
          <a:xfrm>
            <a:off x="1325563" y="2367374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من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4485278" y="2611934"/>
            <a:ext cx="22808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</a:endParaRPr>
          </a:p>
        </p:txBody>
      </p:sp>
      <p:sp>
        <p:nvSpPr>
          <p:cNvPr id="23" name="מלבן 22"/>
          <p:cNvSpPr/>
          <p:nvPr/>
        </p:nvSpPr>
        <p:spPr>
          <a:xfrm>
            <a:off x="3369666" y="4743532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/>
              <a:t>على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9113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4" descr="خلفية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-74746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504" y="4134916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480" y="2470150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19057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217216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287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14101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0" descr="سحاب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872" y="0"/>
            <a:ext cx="6477000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מלבן 11"/>
          <p:cNvSpPr/>
          <p:nvPr/>
        </p:nvSpPr>
        <p:spPr>
          <a:xfrm>
            <a:off x="3851920" y="1245122"/>
            <a:ext cx="31683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/>
              <a:t>ينبح الكلب </a:t>
            </a:r>
            <a:r>
              <a:rPr lang="ar-SA" sz="2800" b="1" dirty="0">
                <a:solidFill>
                  <a:srgbClr val="FF0000"/>
                </a:solidFill>
              </a:rPr>
              <a:t>في</a:t>
            </a:r>
            <a:r>
              <a:rPr lang="ar-SA" sz="2800" b="1" dirty="0"/>
              <a:t> البستانِ.</a:t>
            </a:r>
            <a:endParaRPr lang="he-IL" sz="2800" dirty="0"/>
          </a:p>
        </p:txBody>
      </p:sp>
      <p:sp>
        <p:nvSpPr>
          <p:cNvPr id="18" name="WordArt 18"/>
          <p:cNvSpPr>
            <a:spLocks noGrp="1" noChangeArrowheads="1" noChangeShapeType="1" noTextEdit="1"/>
          </p:cNvSpPr>
          <p:nvPr>
            <p:ph type="title"/>
          </p:nvPr>
        </p:nvSpPr>
        <p:spPr bwMode="auto">
          <a:xfrm>
            <a:off x="7164288" y="4509120"/>
            <a:ext cx="432048" cy="7883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3658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لــِ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9" name="WordArt 14"/>
          <p:cNvSpPr>
            <a:spLocks noChangeArrowheads="1" noChangeShapeType="1" noTextEdit="1"/>
          </p:cNvSpPr>
          <p:nvPr/>
        </p:nvSpPr>
        <p:spPr bwMode="auto">
          <a:xfrm>
            <a:off x="899592" y="4581129"/>
            <a:ext cx="845071" cy="5317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2067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في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pic>
        <p:nvPicPr>
          <p:cNvPr id="21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751" y="4377871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WordArt 10"/>
          <p:cNvSpPr>
            <a:spLocks noChangeArrowheads="1" noChangeShapeType="1" noTextEdit="1"/>
          </p:cNvSpPr>
          <p:nvPr/>
        </p:nvSpPr>
        <p:spPr bwMode="auto">
          <a:xfrm>
            <a:off x="5407274" y="2969732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عن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23" name="WordArt 8">
            <a:hlinkClick r:id="rId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358665" y="2576012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إلى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24" name="WordArt 6"/>
          <p:cNvSpPr>
            <a:spLocks noChangeArrowheads="1" noChangeShapeType="1" noTextEdit="1"/>
          </p:cNvSpPr>
          <p:nvPr/>
        </p:nvSpPr>
        <p:spPr bwMode="auto">
          <a:xfrm>
            <a:off x="1158330" y="2807334"/>
            <a:ext cx="419100" cy="6216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من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25" name="WordArt 16"/>
          <p:cNvSpPr>
            <a:spLocks noChangeArrowheads="1" noChangeShapeType="1" noTextEdit="1"/>
          </p:cNvSpPr>
          <p:nvPr/>
        </p:nvSpPr>
        <p:spPr bwMode="auto">
          <a:xfrm>
            <a:off x="2873348" y="4646878"/>
            <a:ext cx="584999" cy="54532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67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بــِ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26" name="מלבן 25"/>
          <p:cNvSpPr/>
          <p:nvPr/>
        </p:nvSpPr>
        <p:spPr>
          <a:xfrm>
            <a:off x="5161052" y="5007533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/>
              <a:t>على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863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4" descr="خلفية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0" descr="سحاب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385" y="95200"/>
            <a:ext cx="6477000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br>
              <a:rPr lang="ar-SA" b="1" dirty="0"/>
            </a:br>
            <a:r>
              <a:rPr lang="ar-SA" b="1" dirty="0"/>
              <a:t>يسقط الثمر ---- الأرضِ.</a:t>
            </a: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endParaRPr lang="he-IL" dirty="0"/>
          </a:p>
        </p:txBody>
      </p:sp>
      <p:pic>
        <p:nvPicPr>
          <p:cNvPr id="4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871" y="227287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174" y="227287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680825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5" y="4495063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471" y="4419015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088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704" y="4512079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1158330" y="2807334"/>
            <a:ext cx="419100" cy="6216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من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2" name="WordArt 8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149115" y="2907878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2294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إلى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3" name="WordArt 10"/>
          <p:cNvSpPr>
            <a:spLocks noChangeArrowheads="1" noChangeShapeType="1" noTextEdit="1"/>
          </p:cNvSpPr>
          <p:nvPr/>
        </p:nvSpPr>
        <p:spPr bwMode="auto">
          <a:xfrm>
            <a:off x="5575968" y="2732038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عن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4" name="WordArt 14"/>
          <p:cNvSpPr>
            <a:spLocks noChangeArrowheads="1" noChangeShapeType="1" noTextEdit="1"/>
          </p:cNvSpPr>
          <p:nvPr/>
        </p:nvSpPr>
        <p:spPr bwMode="auto">
          <a:xfrm>
            <a:off x="899592" y="5107939"/>
            <a:ext cx="845071" cy="5317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2067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في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3179316" y="5094354"/>
            <a:ext cx="584999" cy="54532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67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بــِ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5442138" y="5302654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/>
              <a:t>على</a:t>
            </a:r>
            <a:endParaRPr lang="he-IL" dirty="0"/>
          </a:p>
        </p:txBody>
      </p:sp>
      <p:sp>
        <p:nvSpPr>
          <p:cNvPr id="17" name="WordArt 18"/>
          <p:cNvSpPr txBox="1">
            <a:spLocks noChangeArrowheads="1" noChangeShapeType="1" noTextEdit="1"/>
          </p:cNvSpPr>
          <p:nvPr/>
        </p:nvSpPr>
        <p:spPr bwMode="auto">
          <a:xfrm>
            <a:off x="7417024" y="4851357"/>
            <a:ext cx="432048" cy="788318"/>
          </a:xfrm>
          <a:prstGeom prst="rect">
            <a:avLst/>
          </a:prstGeom>
        </p:spPr>
        <p:txBody>
          <a:bodyPr vert="horz" wrap="none" lIns="91440" tIns="45720" rIns="91440" bIns="45720" numCol="1" rtlCol="1" fromWordArt="1" anchor="ctr">
            <a:prstTxWarp prst="textPlain">
              <a:avLst>
                <a:gd name="adj" fmla="val 53658"/>
              </a:avLst>
            </a:prstTxWarp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لــِ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620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" descr="خلفية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0" descr="سحاب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872" y="0"/>
            <a:ext cx="6477000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לבן 3"/>
          <p:cNvSpPr/>
          <p:nvPr/>
        </p:nvSpPr>
        <p:spPr>
          <a:xfrm>
            <a:off x="2483768" y="90872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3200" b="1" dirty="0"/>
              <a:t>يسقط الثمر </a:t>
            </a:r>
            <a:r>
              <a:rPr lang="ar-SA" sz="3200" b="1" dirty="0">
                <a:solidFill>
                  <a:srgbClr val="FF0000"/>
                </a:solidFill>
              </a:rPr>
              <a:t>على</a:t>
            </a:r>
            <a:r>
              <a:rPr lang="ar-SA" sz="3200" b="1" dirty="0"/>
              <a:t> الأرضِ.</a:t>
            </a:r>
            <a:endParaRPr lang="ar-SA" sz="3200" dirty="0">
              <a:effectLst/>
            </a:endParaRPr>
          </a:p>
          <a:p>
            <a:endParaRPr lang="ar-SA" sz="3200" dirty="0">
              <a:effectLst/>
            </a:endParaRPr>
          </a:p>
        </p:txBody>
      </p:sp>
      <p:pic>
        <p:nvPicPr>
          <p:cNvPr id="5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174" y="227287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368" y="4611751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604" y="2694051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02" y="4797152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41" y="2618273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857" y="3753411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292" y="449537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WordArt 10"/>
          <p:cNvSpPr>
            <a:spLocks noChangeArrowheads="1" noChangeShapeType="1" noTextEdit="1"/>
          </p:cNvSpPr>
          <p:nvPr/>
        </p:nvSpPr>
        <p:spPr bwMode="auto">
          <a:xfrm>
            <a:off x="5575968" y="2732038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عن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3" name="WordArt 8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596759" y="3181559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2294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إلى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4" name="WordArt 6"/>
          <p:cNvSpPr>
            <a:spLocks noChangeArrowheads="1" noChangeShapeType="1" noTextEdit="1"/>
          </p:cNvSpPr>
          <p:nvPr/>
        </p:nvSpPr>
        <p:spPr bwMode="auto">
          <a:xfrm>
            <a:off x="1238135" y="3194576"/>
            <a:ext cx="419100" cy="6216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من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5" name="WordArt 14"/>
          <p:cNvSpPr>
            <a:spLocks noChangeArrowheads="1" noChangeShapeType="1" noTextEdit="1"/>
          </p:cNvSpPr>
          <p:nvPr/>
        </p:nvSpPr>
        <p:spPr bwMode="auto">
          <a:xfrm>
            <a:off x="899592" y="5107939"/>
            <a:ext cx="845071" cy="5317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2067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في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6" name="WordArt 16"/>
          <p:cNvSpPr>
            <a:spLocks noChangeArrowheads="1" noChangeShapeType="1" noTextEdit="1"/>
          </p:cNvSpPr>
          <p:nvPr/>
        </p:nvSpPr>
        <p:spPr bwMode="auto">
          <a:xfrm>
            <a:off x="3430860" y="5178768"/>
            <a:ext cx="584999" cy="54532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67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بــِ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5442138" y="5302654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/>
              <a:t>على</a:t>
            </a:r>
            <a:endParaRPr lang="he-IL" dirty="0"/>
          </a:p>
        </p:txBody>
      </p:sp>
      <p:sp>
        <p:nvSpPr>
          <p:cNvPr id="18" name="WordArt 18"/>
          <p:cNvSpPr txBox="1">
            <a:spLocks noChangeArrowheads="1" noChangeShapeType="1" noTextEdit="1"/>
          </p:cNvSpPr>
          <p:nvPr/>
        </p:nvSpPr>
        <p:spPr bwMode="auto">
          <a:xfrm>
            <a:off x="7633272" y="4190578"/>
            <a:ext cx="432048" cy="788318"/>
          </a:xfrm>
          <a:prstGeom prst="rect">
            <a:avLst/>
          </a:prstGeom>
        </p:spPr>
        <p:txBody>
          <a:bodyPr vert="horz" wrap="none" lIns="91440" tIns="45720" rIns="91440" bIns="45720" numCol="1" rtlCol="1" fromWordArt="1" anchor="ctr">
            <a:prstTxWarp prst="textPlain">
              <a:avLst>
                <a:gd name="adj" fmla="val 53658"/>
              </a:avLst>
            </a:prstTxWarp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لــِ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54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خلفية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0" descr="سحاب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81" y="73744"/>
            <a:ext cx="7588912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4" y="3560375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485" y="4506555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966" y="469375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293" y="2282889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885" y="2075582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704" y="4273355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82889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WordArt 10"/>
          <p:cNvSpPr>
            <a:spLocks noChangeArrowheads="1" noChangeShapeType="1" noTextEdit="1"/>
          </p:cNvSpPr>
          <p:nvPr/>
        </p:nvSpPr>
        <p:spPr bwMode="auto">
          <a:xfrm>
            <a:off x="6812510" y="2710582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عن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4" name="WordArt 8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709830" y="2551701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2294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إلى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5" name="WordArt 6"/>
          <p:cNvSpPr>
            <a:spLocks noChangeArrowheads="1" noChangeShapeType="1" noTextEdit="1"/>
          </p:cNvSpPr>
          <p:nvPr/>
        </p:nvSpPr>
        <p:spPr bwMode="auto">
          <a:xfrm>
            <a:off x="763631" y="4072092"/>
            <a:ext cx="419100" cy="6216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من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6" name="WordArt 18"/>
          <p:cNvSpPr txBox="1">
            <a:spLocks noChangeArrowheads="1" noChangeShapeType="1" noTextEdit="1"/>
          </p:cNvSpPr>
          <p:nvPr/>
        </p:nvSpPr>
        <p:spPr bwMode="auto">
          <a:xfrm>
            <a:off x="6761286" y="5132758"/>
            <a:ext cx="432048" cy="788318"/>
          </a:xfrm>
          <a:prstGeom prst="rect">
            <a:avLst/>
          </a:prstGeom>
        </p:spPr>
        <p:txBody>
          <a:bodyPr vert="horz" wrap="none" lIns="91440" tIns="45720" rIns="91440" bIns="45720" numCol="1" rtlCol="1" fromWordArt="1" anchor="ctr">
            <a:prstTxWarp prst="textPlain">
              <a:avLst>
                <a:gd name="adj" fmla="val 53658"/>
              </a:avLst>
            </a:prstTxWarp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لــِ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7" name="WordArt 16"/>
          <p:cNvSpPr>
            <a:spLocks noChangeArrowheads="1" noChangeShapeType="1" noTextEdit="1"/>
          </p:cNvSpPr>
          <p:nvPr/>
        </p:nvSpPr>
        <p:spPr bwMode="auto">
          <a:xfrm>
            <a:off x="2432329" y="5094354"/>
            <a:ext cx="584999" cy="54532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67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بــِ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4831150" y="5047539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/>
              <a:t>على</a:t>
            </a:r>
            <a:endParaRPr lang="he-IL" dirty="0"/>
          </a:p>
        </p:txBody>
      </p:sp>
      <p:sp>
        <p:nvSpPr>
          <p:cNvPr id="19" name="WordArt 14"/>
          <p:cNvSpPr>
            <a:spLocks noChangeArrowheads="1" noChangeShapeType="1" noTextEdit="1"/>
          </p:cNvSpPr>
          <p:nvPr/>
        </p:nvSpPr>
        <p:spPr bwMode="auto">
          <a:xfrm>
            <a:off x="4588861" y="2875551"/>
            <a:ext cx="504056" cy="5317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2067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في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2864834" y="807388"/>
            <a:ext cx="34050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200" b="1" dirty="0"/>
              <a:t>سعى الجيش </a:t>
            </a:r>
            <a:r>
              <a:rPr lang="ar-SA" sz="2800" b="1" dirty="0"/>
              <a:t>---- الميدانِ.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424307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خلفية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0" descr="سحاب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872" y="0"/>
            <a:ext cx="6477000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48" y="3971641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657" y="4448239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321" y="2470150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448239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494253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491523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27287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WordArt 10"/>
          <p:cNvSpPr>
            <a:spLocks noChangeArrowheads="1" noChangeShapeType="1" noTextEdit="1"/>
          </p:cNvSpPr>
          <p:nvPr/>
        </p:nvSpPr>
        <p:spPr bwMode="auto">
          <a:xfrm>
            <a:off x="5238272" y="3055888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عن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5" name="WordArt 8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149115" y="2907878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2294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إلى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6" name="WordArt 6"/>
          <p:cNvSpPr>
            <a:spLocks noChangeArrowheads="1" noChangeShapeType="1" noTextEdit="1"/>
          </p:cNvSpPr>
          <p:nvPr/>
        </p:nvSpPr>
        <p:spPr bwMode="auto">
          <a:xfrm>
            <a:off x="948780" y="4308825"/>
            <a:ext cx="419100" cy="6216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من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7" name="WordArt 18"/>
          <p:cNvSpPr txBox="1">
            <a:spLocks noChangeArrowheads="1" noChangeShapeType="1" noTextEdit="1"/>
          </p:cNvSpPr>
          <p:nvPr/>
        </p:nvSpPr>
        <p:spPr bwMode="auto">
          <a:xfrm>
            <a:off x="7487318" y="4891906"/>
            <a:ext cx="432048" cy="788318"/>
          </a:xfrm>
          <a:prstGeom prst="rect">
            <a:avLst/>
          </a:prstGeom>
        </p:spPr>
        <p:txBody>
          <a:bodyPr vert="horz" wrap="none" lIns="91440" tIns="45720" rIns="91440" bIns="45720" numCol="1" rtlCol="1" fromWordArt="1" anchor="ctr">
            <a:prstTxWarp prst="textPlain">
              <a:avLst>
                <a:gd name="adj" fmla="val 53658"/>
              </a:avLst>
            </a:prstTxWarp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لــِ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8" name="WordArt 16"/>
          <p:cNvSpPr>
            <a:spLocks noChangeArrowheads="1" noChangeShapeType="1" noTextEdit="1"/>
          </p:cNvSpPr>
          <p:nvPr/>
        </p:nvSpPr>
        <p:spPr bwMode="auto">
          <a:xfrm>
            <a:off x="2915360" y="5013404"/>
            <a:ext cx="584999" cy="54532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67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بــِ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9" name="מלבן 18"/>
          <p:cNvSpPr/>
          <p:nvPr/>
        </p:nvSpPr>
        <p:spPr>
          <a:xfrm>
            <a:off x="5442138" y="5302654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/>
              <a:t>على</a:t>
            </a:r>
            <a:endParaRPr lang="he-IL" dirty="0"/>
          </a:p>
        </p:txBody>
      </p:sp>
      <p:sp>
        <p:nvSpPr>
          <p:cNvPr id="20" name="WordArt 14"/>
          <p:cNvSpPr>
            <a:spLocks noChangeArrowheads="1" noChangeShapeType="1" noTextEdit="1"/>
          </p:cNvSpPr>
          <p:nvPr/>
        </p:nvSpPr>
        <p:spPr bwMode="auto">
          <a:xfrm>
            <a:off x="7470801" y="3023842"/>
            <a:ext cx="845071" cy="5317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2067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في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3188671" y="1133753"/>
            <a:ext cx="30684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/>
              <a:t>سعى الجيش </a:t>
            </a:r>
            <a:r>
              <a:rPr lang="ar-SA" sz="2800" b="1" dirty="0">
                <a:solidFill>
                  <a:srgbClr val="FF0000"/>
                </a:solidFill>
              </a:rPr>
              <a:t>إلى </a:t>
            </a:r>
            <a:r>
              <a:rPr lang="ar-SA" sz="2800" b="1" dirty="0"/>
              <a:t>الميدانِ.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92497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4" descr="خلفية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0" descr="سحاب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81" y="73744"/>
            <a:ext cx="7588912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156592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621" y="259672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035" y="4381563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293" y="323172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976" y="434297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56" y="480017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3007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WordArt 10"/>
          <p:cNvSpPr>
            <a:spLocks noChangeArrowheads="1" noChangeShapeType="1" noTextEdit="1"/>
          </p:cNvSpPr>
          <p:nvPr/>
        </p:nvSpPr>
        <p:spPr bwMode="auto">
          <a:xfrm>
            <a:off x="6502775" y="3034850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عن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4345101" y="3849827"/>
            <a:ext cx="845071" cy="5317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2067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في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4" name="WordArt 8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446362" y="3208599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2294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إلى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5" name="מלבן 14"/>
          <p:cNvSpPr/>
          <p:nvPr/>
        </p:nvSpPr>
        <p:spPr>
          <a:xfrm>
            <a:off x="5775621" y="4964762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/>
              <a:t>على</a:t>
            </a:r>
            <a:endParaRPr lang="he-IL" dirty="0"/>
          </a:p>
        </p:txBody>
      </p:sp>
      <p:sp>
        <p:nvSpPr>
          <p:cNvPr id="16" name="WordArt 18"/>
          <p:cNvSpPr txBox="1">
            <a:spLocks noChangeArrowheads="1" noChangeShapeType="1" noTextEdit="1"/>
          </p:cNvSpPr>
          <p:nvPr/>
        </p:nvSpPr>
        <p:spPr bwMode="auto">
          <a:xfrm>
            <a:off x="7980355" y="4851357"/>
            <a:ext cx="432048" cy="788318"/>
          </a:xfrm>
          <a:prstGeom prst="rect">
            <a:avLst/>
          </a:prstGeom>
        </p:spPr>
        <p:txBody>
          <a:bodyPr vert="horz" wrap="none" lIns="91440" tIns="45720" rIns="91440" bIns="45720" numCol="1" rtlCol="1" fromWordArt="1" anchor="ctr">
            <a:prstTxWarp prst="textPlain">
              <a:avLst>
                <a:gd name="adj" fmla="val 53658"/>
              </a:avLst>
            </a:prstTxWarp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لــِ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8" name="WordArt 16"/>
          <p:cNvSpPr>
            <a:spLocks noChangeArrowheads="1" noChangeShapeType="1" noTextEdit="1"/>
          </p:cNvSpPr>
          <p:nvPr/>
        </p:nvSpPr>
        <p:spPr bwMode="auto">
          <a:xfrm>
            <a:off x="2947588" y="4610082"/>
            <a:ext cx="584999" cy="54532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67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بــِ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9" name="WordArt 6"/>
          <p:cNvSpPr>
            <a:spLocks noChangeArrowheads="1" noChangeShapeType="1" noTextEdit="1"/>
          </p:cNvSpPr>
          <p:nvPr/>
        </p:nvSpPr>
        <p:spPr bwMode="auto">
          <a:xfrm>
            <a:off x="1027262" y="5155403"/>
            <a:ext cx="419100" cy="6216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من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2947588" y="1207497"/>
            <a:ext cx="355518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400" b="1" dirty="0"/>
              <a:t>الجائزة ----سابقِ.</a:t>
            </a: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362436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خلفية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0" descr="سحاب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81" y="73744"/>
            <a:ext cx="7588912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869372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1" y="4867257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854185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339" y="4940300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88247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310" y="288247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10582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WordArt 10"/>
          <p:cNvSpPr>
            <a:spLocks noChangeArrowheads="1" noChangeShapeType="1" noTextEdit="1"/>
          </p:cNvSpPr>
          <p:nvPr/>
        </p:nvSpPr>
        <p:spPr bwMode="auto">
          <a:xfrm>
            <a:off x="5262786" y="3379738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عن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2850118" y="3555578"/>
            <a:ext cx="845071" cy="5317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2067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في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4" name="WordArt 8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11695" y="3193628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2294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إلى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5" name="מלבן 14"/>
          <p:cNvSpPr/>
          <p:nvPr/>
        </p:nvSpPr>
        <p:spPr>
          <a:xfrm>
            <a:off x="5136438" y="5513249"/>
            <a:ext cx="6717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/>
              <a:t>على</a:t>
            </a:r>
            <a:endParaRPr lang="he-IL" dirty="0"/>
          </a:p>
        </p:txBody>
      </p:sp>
      <p:sp>
        <p:nvSpPr>
          <p:cNvPr id="16" name="WordArt 18"/>
          <p:cNvSpPr txBox="1">
            <a:spLocks noChangeArrowheads="1" noChangeShapeType="1" noTextEdit="1"/>
          </p:cNvSpPr>
          <p:nvPr/>
        </p:nvSpPr>
        <p:spPr bwMode="auto">
          <a:xfrm>
            <a:off x="7704584" y="4234123"/>
            <a:ext cx="432048" cy="788318"/>
          </a:xfrm>
          <a:prstGeom prst="rect">
            <a:avLst/>
          </a:prstGeom>
        </p:spPr>
        <p:txBody>
          <a:bodyPr vert="horz" wrap="none" lIns="91440" tIns="45720" rIns="91440" bIns="45720" numCol="1" rtlCol="1" fromWordArt="1" anchor="ctr">
            <a:prstTxWarp prst="textPlain">
              <a:avLst>
                <a:gd name="adj" fmla="val 53658"/>
              </a:avLst>
            </a:prstTxWarp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لــِ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7" name="WordArt 16"/>
          <p:cNvSpPr>
            <a:spLocks noChangeArrowheads="1" noChangeShapeType="1" noTextEdit="1"/>
          </p:cNvSpPr>
          <p:nvPr/>
        </p:nvSpPr>
        <p:spPr bwMode="auto">
          <a:xfrm>
            <a:off x="2731564" y="5336664"/>
            <a:ext cx="584999" cy="54532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67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بــِ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8" name="WordArt 6"/>
          <p:cNvSpPr>
            <a:spLocks noChangeArrowheads="1" noChangeShapeType="1" noTextEdit="1"/>
          </p:cNvSpPr>
          <p:nvPr/>
        </p:nvSpPr>
        <p:spPr bwMode="auto">
          <a:xfrm>
            <a:off x="758005" y="5298491"/>
            <a:ext cx="419100" cy="6216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من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9" name="מלבן 18"/>
          <p:cNvSpPr/>
          <p:nvPr/>
        </p:nvSpPr>
        <p:spPr>
          <a:xfrm>
            <a:off x="2887328" y="836712"/>
            <a:ext cx="29225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400" b="1" dirty="0"/>
              <a:t>الجائزة </a:t>
            </a:r>
            <a:r>
              <a:rPr lang="ar-SA" sz="4400" b="1" dirty="0">
                <a:solidFill>
                  <a:srgbClr val="FF0000"/>
                </a:solidFill>
              </a:rPr>
              <a:t>ل</a:t>
            </a:r>
            <a:r>
              <a:rPr lang="ar-SA" sz="4400" b="1" dirty="0"/>
              <a:t>لسابقِ</a:t>
            </a:r>
            <a:r>
              <a:rPr lang="ar-SA" b="1" dirty="0"/>
              <a:t>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35178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" descr="خلفية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0" descr="سحاب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81" y="73744"/>
            <a:ext cx="7588912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869372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576" y="4980622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544" y="3156845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8" y="4828222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78" y="2910522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2" y="3054349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940300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WordArt 18"/>
          <p:cNvSpPr txBox="1">
            <a:spLocks noChangeArrowheads="1" noChangeShapeType="1" noTextEdit="1"/>
          </p:cNvSpPr>
          <p:nvPr/>
        </p:nvSpPr>
        <p:spPr bwMode="auto">
          <a:xfrm>
            <a:off x="7704584" y="4234123"/>
            <a:ext cx="432048" cy="788318"/>
          </a:xfrm>
          <a:prstGeom prst="rect">
            <a:avLst/>
          </a:prstGeom>
        </p:spPr>
        <p:txBody>
          <a:bodyPr vert="horz" wrap="none" lIns="91440" tIns="45720" rIns="91440" bIns="45720" numCol="1" rtlCol="1" fromWordArt="1" anchor="ctr">
            <a:prstTxWarp prst="textPlain">
              <a:avLst>
                <a:gd name="adj" fmla="val 53658"/>
              </a:avLst>
            </a:prstTxWarp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لــِ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2" name="WordArt 10"/>
          <p:cNvSpPr>
            <a:spLocks noChangeArrowheads="1" noChangeShapeType="1" noTextEdit="1"/>
          </p:cNvSpPr>
          <p:nvPr/>
        </p:nvSpPr>
        <p:spPr bwMode="auto">
          <a:xfrm>
            <a:off x="5262786" y="3573016"/>
            <a:ext cx="713134" cy="6611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عن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5709888" y="5529818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/>
              <a:t>على</a:t>
            </a:r>
            <a:endParaRPr lang="he-IL" dirty="0"/>
          </a:p>
        </p:txBody>
      </p:sp>
      <p:sp>
        <p:nvSpPr>
          <p:cNvPr id="14" name="WordArt 14"/>
          <p:cNvSpPr>
            <a:spLocks noChangeArrowheads="1" noChangeShapeType="1" noTextEdit="1"/>
          </p:cNvSpPr>
          <p:nvPr/>
        </p:nvSpPr>
        <p:spPr bwMode="auto">
          <a:xfrm>
            <a:off x="3105583" y="3637701"/>
            <a:ext cx="845071" cy="5317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2067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في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5" name="WordArt 6"/>
          <p:cNvSpPr>
            <a:spLocks noChangeArrowheads="1" noChangeShapeType="1" noTextEdit="1"/>
          </p:cNvSpPr>
          <p:nvPr/>
        </p:nvSpPr>
        <p:spPr bwMode="auto">
          <a:xfrm>
            <a:off x="758005" y="5298491"/>
            <a:ext cx="419100" cy="6216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من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6" name="WordArt 8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11695" y="3193628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2294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إلى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7" name="WordArt 16"/>
          <p:cNvSpPr>
            <a:spLocks noChangeArrowheads="1" noChangeShapeType="1" noTextEdit="1"/>
          </p:cNvSpPr>
          <p:nvPr/>
        </p:nvSpPr>
        <p:spPr bwMode="auto">
          <a:xfrm>
            <a:off x="2731564" y="5336664"/>
            <a:ext cx="584999" cy="54532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67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بــِ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2481637" y="1068996"/>
            <a:ext cx="457200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4000" b="1" dirty="0"/>
              <a:t>يذهب الخوف ---- الطفل.</a:t>
            </a:r>
            <a:endParaRPr lang="ar-SA" sz="4000" dirty="0">
              <a:effectLst/>
            </a:endParaRPr>
          </a:p>
          <a:p>
            <a:r>
              <a:rPr lang="ar-SA" b="1" dirty="0"/>
              <a:t>***</a:t>
            </a:r>
            <a:endParaRPr lang="ar-SA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2481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323528" y="404664"/>
            <a:ext cx="8352928" cy="4680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136904" cy="5314602"/>
          </a:xfrm>
          <a:solidFill>
            <a:schemeClr val="bg1"/>
          </a:solidFill>
          <a:effectLst>
            <a:glow rad="127000">
              <a:srgbClr val="92D050"/>
            </a:glow>
          </a:effectLst>
        </p:spPr>
        <p:txBody>
          <a:bodyPr>
            <a:normAutofit fontScale="90000"/>
          </a:bodyPr>
          <a:lstStyle/>
          <a:p>
            <a:pPr algn="ctr"/>
            <a:r>
              <a:rPr lang="ar-SA" sz="6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الحرف  </a:t>
            </a:r>
            <a:br>
              <a:rPr lang="ar-SA" sz="6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6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br>
              <a:rPr lang="ar-SA" sz="4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4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هو لفظٌ لا يتم معناه إلا اذا وضعناه في جملة مفيدة.</a:t>
            </a:r>
            <a:br>
              <a:rPr lang="ar-SA" sz="4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ar-SA" sz="4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4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أحد أنواع حروف المعاني هو حروف الجر.</a:t>
            </a:r>
            <a:br>
              <a:rPr lang="ar-SA" sz="4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ar-SA" sz="4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ar-SA" sz="4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e-IL" sz="4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23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" descr="خلفية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0" descr="سحاب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14" y="73744"/>
            <a:ext cx="7588912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4120" y="3782251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031" y="4852310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274115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984" y="4581128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934610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765515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" y="4724365"/>
            <a:ext cx="1944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WordArt 18"/>
          <p:cNvSpPr txBox="1">
            <a:spLocks noChangeArrowheads="1" noChangeShapeType="1" noTextEdit="1"/>
          </p:cNvSpPr>
          <p:nvPr/>
        </p:nvSpPr>
        <p:spPr bwMode="auto">
          <a:xfrm>
            <a:off x="7704584" y="4234123"/>
            <a:ext cx="432048" cy="788318"/>
          </a:xfrm>
          <a:prstGeom prst="rect">
            <a:avLst/>
          </a:prstGeom>
        </p:spPr>
        <p:txBody>
          <a:bodyPr vert="horz" wrap="none" lIns="91440" tIns="45720" rIns="91440" bIns="45720" numCol="1" rtlCol="1" fromWordArt="1" anchor="ctr">
            <a:prstTxWarp prst="textPlain">
              <a:avLst>
                <a:gd name="adj" fmla="val 53658"/>
              </a:avLst>
            </a:prstTxWarp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لــِ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2" name="WordArt 10"/>
          <p:cNvSpPr>
            <a:spLocks noChangeArrowheads="1" noChangeShapeType="1" noTextEdit="1"/>
          </p:cNvSpPr>
          <p:nvPr/>
        </p:nvSpPr>
        <p:spPr bwMode="auto">
          <a:xfrm>
            <a:off x="6156485" y="2821569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عن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4943653" y="4482978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/>
              <a:t>على</a:t>
            </a:r>
            <a:endParaRPr lang="he-IL" dirty="0"/>
          </a:p>
        </p:txBody>
      </p:sp>
      <p:sp>
        <p:nvSpPr>
          <p:cNvPr id="14" name="WordArt 14"/>
          <p:cNvSpPr>
            <a:spLocks noChangeArrowheads="1" noChangeShapeType="1" noTextEdit="1"/>
          </p:cNvSpPr>
          <p:nvPr/>
        </p:nvSpPr>
        <p:spPr bwMode="auto">
          <a:xfrm>
            <a:off x="1763688" y="3627002"/>
            <a:ext cx="845071" cy="5317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2067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في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5" name="WordArt 6"/>
          <p:cNvSpPr>
            <a:spLocks noChangeArrowheads="1" noChangeShapeType="1" noTextEdit="1"/>
          </p:cNvSpPr>
          <p:nvPr/>
        </p:nvSpPr>
        <p:spPr bwMode="auto">
          <a:xfrm>
            <a:off x="758005" y="5298491"/>
            <a:ext cx="419100" cy="6216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من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6" name="WordArt 8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790825" y="5376101"/>
            <a:ext cx="419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2294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إلى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7" name="WordArt 16"/>
          <p:cNvSpPr>
            <a:spLocks noChangeArrowheads="1" noChangeShapeType="1" noTextEdit="1"/>
          </p:cNvSpPr>
          <p:nvPr/>
        </p:nvSpPr>
        <p:spPr bwMode="auto">
          <a:xfrm>
            <a:off x="2731564" y="5336664"/>
            <a:ext cx="584999" cy="54532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67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بــِ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2500946" y="90872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يذهب الخوف </a:t>
            </a:r>
            <a:r>
              <a:rPr lang="ar-SA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عن</a:t>
            </a:r>
            <a:r>
              <a:rPr lang="ar-S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الطفل.</a:t>
            </a:r>
            <a:endParaRPr lang="ar-SA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526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1331640" y="620688"/>
            <a:ext cx="60841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/>
              <a:t>عيّن كل حرف من حروف الجر في الجمل الآتية، واشكل الأسماء بعد كل حرف:</a:t>
            </a:r>
            <a:br>
              <a:rPr lang="en-US" sz="2000" dirty="0"/>
            </a:br>
            <a:endParaRPr lang="he-IL" sz="2000" dirty="0"/>
          </a:p>
        </p:txBody>
      </p:sp>
      <p:sp>
        <p:nvSpPr>
          <p:cNvPr id="4" name="מלבן 3"/>
          <p:cNvSpPr/>
          <p:nvPr/>
        </p:nvSpPr>
        <p:spPr>
          <a:xfrm>
            <a:off x="1331640" y="1636351"/>
            <a:ext cx="619268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he-IL" b="1" dirty="0"/>
              <a:t>(</a:t>
            </a:r>
            <a:r>
              <a:rPr lang="he-IL" sz="2400" b="1" dirty="0"/>
              <a:t>1) </a:t>
            </a:r>
            <a:r>
              <a:rPr lang="ar-SA" sz="2400" b="1" dirty="0"/>
              <a:t>يقطع النجار الخشب بالمنشار.</a:t>
            </a:r>
            <a:endParaRPr lang="en-US" sz="2400" dirty="0"/>
          </a:p>
          <a:p>
            <a:pPr>
              <a:buNone/>
            </a:pPr>
            <a:r>
              <a:rPr lang="he-IL" sz="2400" b="1" dirty="0"/>
              <a:t>   (2) </a:t>
            </a:r>
            <a:r>
              <a:rPr lang="ar-SA" sz="2400" b="1" dirty="0"/>
              <a:t>رأيت الطائر في القفص.</a:t>
            </a:r>
            <a:endParaRPr lang="en-US" sz="2400" dirty="0"/>
          </a:p>
          <a:p>
            <a:pPr>
              <a:buNone/>
            </a:pPr>
            <a:r>
              <a:rPr lang="he-IL" sz="2400" b="1" dirty="0"/>
              <a:t>   (3) </a:t>
            </a:r>
            <a:r>
              <a:rPr lang="ar-SA" sz="2400" b="1" dirty="0"/>
              <a:t>يقطع القطار المسافة من القاهرة إلى الإسكندرية في ثلاث ساعات وعشرين دقيقة.</a:t>
            </a:r>
            <a:endParaRPr lang="en-US" sz="2400" dirty="0"/>
          </a:p>
          <a:p>
            <a:pPr>
              <a:buNone/>
            </a:pPr>
            <a:r>
              <a:rPr lang="he-IL" sz="2400" b="1" dirty="0"/>
              <a:t>   (4) </a:t>
            </a:r>
            <a:r>
              <a:rPr lang="ar-SA" sz="2400" b="1" dirty="0"/>
              <a:t>للبستان بابان وعلى كل باب حارس.</a:t>
            </a:r>
            <a:endParaRPr lang="en-US" sz="2400" dirty="0"/>
          </a:p>
          <a:p>
            <a:pPr>
              <a:buNone/>
            </a:pPr>
            <a:r>
              <a:rPr lang="he-IL" sz="2400" b="1" dirty="0"/>
              <a:t>   (5) </a:t>
            </a:r>
            <a:r>
              <a:rPr lang="ar-SA" sz="2400" b="1" dirty="0"/>
              <a:t>امتنع المريض عن الأكل وأصبح لا يقوى على المشي. </a:t>
            </a:r>
          </a:p>
          <a:p>
            <a:pPr>
              <a:buNone/>
            </a:pPr>
            <a:r>
              <a:rPr lang="ar-SA" sz="2400" b="1" dirty="0"/>
              <a:t>   </a:t>
            </a:r>
            <a:endParaRPr lang="en-US" sz="2400" dirty="0"/>
          </a:p>
          <a:p>
            <a:pPr>
              <a:buNone/>
            </a:pPr>
            <a:r>
              <a:rPr lang="he-IL" sz="2400" b="1" dirty="0"/>
              <a:t>  </a:t>
            </a:r>
            <a:endParaRPr lang="en-US" sz="2400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600959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1547664" y="620688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>
                <a:solidFill>
                  <a:srgbClr val="002060"/>
                </a:solidFill>
              </a:rPr>
              <a:t>أتمم كل جملة من الجمل الآتية بوضع حرف جر ملائم في المكان الخالي:</a:t>
            </a:r>
            <a:br>
              <a:rPr lang="en-US" sz="2400" dirty="0">
                <a:solidFill>
                  <a:srgbClr val="002060"/>
                </a:solidFill>
              </a:rPr>
            </a:br>
            <a:endParaRPr lang="he-IL" sz="2400" dirty="0">
              <a:solidFill>
                <a:srgbClr val="002060"/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2286000" y="1628800"/>
            <a:ext cx="51663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/>
              <a:t>- يغوص الرجل ......  الماء .</a:t>
            </a:r>
          </a:p>
          <a:p>
            <a:r>
              <a:rPr lang="ar-SA" sz="2400" b="1" dirty="0"/>
              <a:t>- عفونا ...... المسيء .</a:t>
            </a:r>
          </a:p>
          <a:p>
            <a:r>
              <a:rPr lang="ar-SA" sz="2400" b="1" dirty="0"/>
              <a:t>- اعْتَمِدْ ...... نفسك.</a:t>
            </a:r>
          </a:p>
          <a:p>
            <a:r>
              <a:rPr lang="ar-SA" sz="2400" b="1" dirty="0"/>
              <a:t>- سارت الماشية ...... الحقل</a:t>
            </a:r>
          </a:p>
          <a:p>
            <a:r>
              <a:rPr lang="ar-SA" sz="2400" b="1" dirty="0"/>
              <a:t>- اشتريت سرجاً ......الحصان.   </a:t>
            </a:r>
          </a:p>
          <a:p>
            <a:r>
              <a:rPr lang="ar-SA" sz="2400" b="1" dirty="0"/>
              <a:t>- ترقد الدجاجة ......البيض.</a:t>
            </a:r>
          </a:p>
          <a:p>
            <a:r>
              <a:rPr lang="ar-SA" sz="2400" b="1" dirty="0"/>
              <a:t>- يلمع البرق ......السماء.</a:t>
            </a:r>
          </a:p>
          <a:p>
            <a:r>
              <a:rPr lang="ar-SA" sz="2400" b="1" dirty="0"/>
              <a:t>- عاد المسافر ...... وطنه.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68028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259632" y="764704"/>
            <a:ext cx="6480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أتمم كل جملة من الجمل الآتية بوضع اسم مناسب في المكان الخالي واشكل آخره:</a:t>
            </a:r>
            <a:br>
              <a:rPr lang="en-US" sz="2000" b="1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e-IL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1403648" y="1411035"/>
            <a:ext cx="633670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/>
              <a:t>1- </a:t>
            </a:r>
            <a:r>
              <a:rPr lang="ar-SA" b="1" dirty="0"/>
              <a:t> </a:t>
            </a:r>
            <a:r>
              <a:rPr lang="ar-SA" sz="2800" b="1" dirty="0"/>
              <a:t>بريت القلم بـ…</a:t>
            </a:r>
            <a:endParaRPr lang="en-US" sz="2800" dirty="0"/>
          </a:p>
          <a:p>
            <a:r>
              <a:rPr lang="he-IL" sz="2800" b="1" dirty="0"/>
              <a:t> </a:t>
            </a:r>
            <a:r>
              <a:rPr lang="ar-SA" sz="2800" b="1" dirty="0"/>
              <a:t>2-يساق المجرم إلى … </a:t>
            </a:r>
            <a:endParaRPr lang="en-US" sz="2800" dirty="0"/>
          </a:p>
          <a:p>
            <a:r>
              <a:rPr lang="he-IL" sz="2800" b="1" dirty="0"/>
              <a:t> </a:t>
            </a:r>
            <a:r>
              <a:rPr lang="ar-SA" sz="2800" b="1" dirty="0"/>
              <a:t>3-ينزل المطر من … </a:t>
            </a:r>
          </a:p>
          <a:p>
            <a:r>
              <a:rPr lang="ar-SA" sz="2800" b="1" dirty="0"/>
              <a:t>4-يستخرج الذهب من … </a:t>
            </a:r>
          </a:p>
          <a:p>
            <a:r>
              <a:rPr lang="ar-SA" sz="2800" b="1" dirty="0"/>
              <a:t>5-تصنع الأحذية من</a:t>
            </a:r>
            <a:r>
              <a:rPr lang="he-IL" sz="2800" b="1" dirty="0"/>
              <a:t> …</a:t>
            </a:r>
            <a:endParaRPr lang="en-US" sz="2800" dirty="0"/>
          </a:p>
          <a:p>
            <a:r>
              <a:rPr lang="ar-SA" sz="2800" b="1" dirty="0"/>
              <a:t>6-غضب السيد على …</a:t>
            </a:r>
          </a:p>
          <a:p>
            <a:r>
              <a:rPr lang="ar-SA" sz="2800" b="1" dirty="0"/>
              <a:t>7-أحرق الولد يده بـ…</a:t>
            </a:r>
            <a:endParaRPr lang="en-US" sz="2800" dirty="0"/>
          </a:p>
          <a:p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494996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533400" y="1371600"/>
            <a:ext cx="705678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ar-SA" sz="32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استعمل الأسماء الآتية في جمل تامة بحيث يكون كل منها مجروراً بحرف جر:</a:t>
            </a:r>
          </a:p>
          <a:p>
            <a:pPr>
              <a:buNone/>
            </a:pPr>
            <a:endParaRPr lang="ar-SA" sz="32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ar-SA" sz="32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sz="3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ar-SA" sz="3200" b="1" dirty="0"/>
              <a:t>   الأرض     السماء    الماء    القلم </a:t>
            </a:r>
            <a:endParaRPr lang="en-US" sz="3200" dirty="0"/>
          </a:p>
          <a:p>
            <a:pPr>
              <a:buNone/>
            </a:pPr>
            <a:r>
              <a:rPr lang="ar-SA" sz="3200" b="1" dirty="0"/>
              <a:t>   الباب     الكرة      الشر     المنزل</a:t>
            </a:r>
            <a:endParaRPr lang="en-US" sz="3200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47715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ar-SA" b="1" dirty="0"/>
              <a:t>فلم قصير عن حروف الجر</a:t>
            </a:r>
            <a:endParaRPr lang="he-IL" b="1" dirty="0"/>
          </a:p>
        </p:txBody>
      </p:sp>
      <p:sp>
        <p:nvSpPr>
          <p:cNvPr id="3" name="מלבן 2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http://www.youtube.com/watch?feature=player_detailpage&amp;v=fbFxnqm6fO4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4968552"/>
          </a:xfrm>
        </p:spPr>
        <p:txBody>
          <a:bodyPr>
            <a:normAutofit/>
          </a:bodyPr>
          <a:lstStyle/>
          <a:p>
            <a:pPr marL="0" indent="0" algn="ctr"/>
            <a:r>
              <a:rPr lang="ar-SA" sz="6700" b="1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حرف الجر</a:t>
            </a:r>
            <a:br>
              <a:rPr lang="ar-SA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3200" dirty="0"/>
              <a:t>هو أحد أنواع حروف المعاني الذي يختص بالأسماء،</a:t>
            </a:r>
            <a:br>
              <a:rPr lang="ar-SA" sz="3200" dirty="0"/>
            </a:br>
            <a:r>
              <a:rPr lang="ar-SA" sz="3200" dirty="0"/>
              <a:t>فهو يجر الاسم الذي يليه.</a:t>
            </a:r>
            <a:br>
              <a:rPr lang="ar-SA" sz="3200" dirty="0"/>
            </a:br>
            <a:r>
              <a:rPr lang="ar-SA" sz="3200" dirty="0"/>
              <a:t> الاسم الذي يأتي بعده يكون مجرورًا وعلامته الاعرابية هي الكسرة عند الاسم المفرد .</a:t>
            </a:r>
            <a:br>
              <a:rPr lang="ar-S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ar-S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ar-S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ar-S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e-IL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543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-180528" y="1536174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ar-SA" sz="2800" dirty="0"/>
              <a:t>في المفرد:                                            </a:t>
            </a:r>
          </a:p>
          <a:p>
            <a:pPr>
              <a:buNone/>
            </a:pPr>
            <a:r>
              <a:rPr lang="ar-SA" sz="2800" dirty="0"/>
              <a:t>ذهبتُ </a:t>
            </a:r>
            <a:r>
              <a:rPr lang="ar-SA" sz="2800" b="1" dirty="0">
                <a:solidFill>
                  <a:srgbClr val="FF0000"/>
                </a:solidFill>
              </a:rPr>
              <a:t>إلى</a:t>
            </a:r>
            <a:r>
              <a:rPr lang="ar-SA" sz="2800" dirty="0"/>
              <a:t> </a:t>
            </a:r>
            <a:r>
              <a:rPr lang="ar-SA" sz="2800" b="1" dirty="0"/>
              <a:t>المدرسةِ                           </a:t>
            </a:r>
            <a:r>
              <a:rPr lang="ar-SA" sz="2800" dirty="0"/>
              <a:t>.</a:t>
            </a:r>
          </a:p>
          <a:p>
            <a:pPr>
              <a:buNone/>
            </a:pPr>
            <a:endParaRPr lang="ar-SA" sz="2800" dirty="0"/>
          </a:p>
          <a:p>
            <a:pPr>
              <a:buNone/>
            </a:pPr>
            <a:endParaRPr lang="ar-SA" sz="2800" dirty="0"/>
          </a:p>
          <a:p>
            <a:pPr>
              <a:buNone/>
            </a:pPr>
            <a:r>
              <a:rPr lang="ar-SA" sz="2800" dirty="0"/>
              <a:t>علامة الجر هي الكسرة.                                </a:t>
            </a:r>
          </a:p>
          <a:p>
            <a:pPr>
              <a:buNone/>
            </a:pPr>
            <a:r>
              <a:rPr lang="ar-SA" sz="2800" dirty="0"/>
              <a:t>                                         </a:t>
            </a:r>
          </a:p>
          <a:p>
            <a:pPr>
              <a:buNone/>
            </a:pPr>
            <a:r>
              <a:rPr lang="ar-SA" sz="2800" dirty="0"/>
              <a:t>                                       </a:t>
            </a:r>
            <a:r>
              <a:rPr lang="ar-SA" sz="2800" b="1" dirty="0"/>
              <a:t> </a:t>
            </a:r>
          </a:p>
          <a:p>
            <a:pPr>
              <a:buNone/>
            </a:pPr>
            <a:r>
              <a:rPr lang="ar-SA" sz="2800" dirty="0"/>
              <a:t>                               </a:t>
            </a:r>
          </a:p>
          <a:p>
            <a:pPr>
              <a:buNone/>
            </a:pPr>
            <a:r>
              <a:rPr lang="ar-SA" sz="2800" dirty="0"/>
              <a:t>                        </a:t>
            </a:r>
          </a:p>
        </p:txBody>
      </p:sp>
      <p:sp>
        <p:nvSpPr>
          <p:cNvPr id="4" name="חץ למטה 3"/>
          <p:cNvSpPr/>
          <p:nvPr/>
        </p:nvSpPr>
        <p:spPr>
          <a:xfrm>
            <a:off x="7236296" y="2564904"/>
            <a:ext cx="21602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266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3" name="Picture 6" descr="Bay 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61" r="4660"/>
          <a:stretch>
            <a:fillRect/>
          </a:stretch>
        </p:blipFill>
        <p:spPr bwMode="auto">
          <a:xfrm>
            <a:off x="0" y="1488"/>
            <a:ext cx="9144000" cy="691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 descr="Flying a Kit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73"/>
          <a:stretch>
            <a:fillRect/>
          </a:stretch>
        </p:blipFill>
        <p:spPr bwMode="auto">
          <a:xfrm>
            <a:off x="395536" y="2442536"/>
            <a:ext cx="2664297" cy="3933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Flying a Kit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40" b="20538"/>
          <a:stretch>
            <a:fillRect/>
          </a:stretch>
        </p:blipFill>
        <p:spPr bwMode="auto">
          <a:xfrm>
            <a:off x="2915816" y="2049777"/>
            <a:ext cx="1223962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Flying a Kit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40" b="20538"/>
          <a:stretch>
            <a:fillRect/>
          </a:stretch>
        </p:blipFill>
        <p:spPr bwMode="auto">
          <a:xfrm>
            <a:off x="3851920" y="1844824"/>
            <a:ext cx="1223962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Flying a Kit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40" b="20538"/>
          <a:stretch>
            <a:fillRect/>
          </a:stretch>
        </p:blipFill>
        <p:spPr bwMode="auto">
          <a:xfrm>
            <a:off x="4788024" y="1412776"/>
            <a:ext cx="1223962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Flying a Kit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40" b="20538"/>
          <a:stretch>
            <a:fillRect/>
          </a:stretch>
        </p:blipFill>
        <p:spPr bwMode="auto">
          <a:xfrm>
            <a:off x="5724128" y="980728"/>
            <a:ext cx="1223962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Flying a Kit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40" b="20538"/>
          <a:stretch>
            <a:fillRect/>
          </a:stretch>
        </p:blipFill>
        <p:spPr bwMode="auto">
          <a:xfrm>
            <a:off x="6588224" y="570080"/>
            <a:ext cx="1223962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Flying a Kit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40" b="20538"/>
          <a:stretch>
            <a:fillRect/>
          </a:stretch>
        </p:blipFill>
        <p:spPr bwMode="auto">
          <a:xfrm>
            <a:off x="7596336" y="116632"/>
            <a:ext cx="1223962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val 17"/>
          <p:cNvSpPr>
            <a:spLocks noChangeArrowheads="1"/>
          </p:cNvSpPr>
          <p:nvPr/>
        </p:nvSpPr>
        <p:spPr bwMode="auto">
          <a:xfrm>
            <a:off x="2273188" y="2853184"/>
            <a:ext cx="504825" cy="72072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3399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80808"/>
                </a:solidFill>
                <a:latin typeface="Arial"/>
              </a:rPr>
              <a:t>من</a:t>
            </a:r>
            <a:endParaRPr lang="he-IL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80808"/>
              </a:solidFill>
              <a:latin typeface="Arial"/>
            </a:endParaRPr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3263936" y="2442536"/>
            <a:ext cx="504825" cy="72072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3399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80808"/>
                </a:solidFill>
                <a:latin typeface="Arial"/>
              </a:rPr>
              <a:t>إلى</a:t>
            </a:r>
            <a:endParaRPr lang="he-IL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80808"/>
              </a:solidFill>
              <a:latin typeface="Arial"/>
            </a:endParaRPr>
          </a:p>
        </p:txBody>
      </p:sp>
      <p:sp>
        <p:nvSpPr>
          <p:cNvPr id="13" name="Oval 17"/>
          <p:cNvSpPr>
            <a:spLocks noChangeArrowheads="1"/>
          </p:cNvSpPr>
          <p:nvPr/>
        </p:nvSpPr>
        <p:spPr bwMode="auto">
          <a:xfrm>
            <a:off x="4211488" y="2348880"/>
            <a:ext cx="504825" cy="72072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33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ar-SA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80808"/>
                </a:solidFill>
                <a:latin typeface="Arial"/>
              </a:rPr>
              <a:t>عن</a:t>
            </a:r>
            <a:endParaRPr lang="he-IL" sz="2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80808"/>
              </a:solidFill>
              <a:latin typeface="Arial"/>
            </a:endParaRPr>
          </a:p>
          <a:p>
            <a:endParaRPr lang="he-IL" dirty="0"/>
          </a:p>
        </p:txBody>
      </p: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5075584" y="1824027"/>
            <a:ext cx="504825" cy="72072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3399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80808"/>
                </a:solidFill>
                <a:latin typeface="Arial"/>
              </a:rPr>
              <a:t>على</a:t>
            </a:r>
            <a:endParaRPr lang="he-IL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80808"/>
              </a:solidFill>
              <a:latin typeface="Arial"/>
            </a:endParaRPr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6083399" y="1463664"/>
            <a:ext cx="504825" cy="72072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3399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80808"/>
                </a:solidFill>
                <a:latin typeface="Arial"/>
              </a:rPr>
              <a:t>الباء</a:t>
            </a:r>
            <a:endParaRPr lang="he-IL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80808"/>
              </a:solidFill>
              <a:latin typeface="Arial"/>
            </a:endParaRPr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>
            <a:off x="6839395" y="980728"/>
            <a:ext cx="504825" cy="72072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3399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80808"/>
                </a:solidFill>
                <a:latin typeface="Arial"/>
              </a:rPr>
              <a:t>للام</a:t>
            </a:r>
            <a:endParaRPr lang="he-IL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80808"/>
              </a:solidFill>
              <a:latin typeface="Arial"/>
            </a:endParaRPr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7864200" y="570080"/>
            <a:ext cx="544215" cy="72072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33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ar-SA" b="1" dirty="0"/>
              <a:t>الكاف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141806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6228184" y="0"/>
            <a:ext cx="1728192" cy="2060848"/>
          </a:xfrm>
          <a:prstGeom prst="cloudCallout">
            <a:avLst>
              <a:gd name="adj1" fmla="val -49187"/>
              <a:gd name="adj2" fmla="val 13625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/>
              <a:t>الباء  ( ب )</a:t>
            </a:r>
          </a:p>
          <a:p>
            <a:pPr algn="ctr"/>
            <a:r>
              <a:rPr lang="ar-SA" dirty="0"/>
              <a:t>تفيد الاستعانة</a:t>
            </a:r>
            <a:endParaRPr lang="he-IL" dirty="0"/>
          </a:p>
        </p:txBody>
      </p:sp>
      <p:sp>
        <p:nvSpPr>
          <p:cNvPr id="5" name="הסבר ענן 4"/>
          <p:cNvSpPr/>
          <p:nvPr/>
        </p:nvSpPr>
        <p:spPr>
          <a:xfrm>
            <a:off x="3757859" y="404664"/>
            <a:ext cx="1512168" cy="1656184"/>
          </a:xfrm>
          <a:prstGeom prst="cloudCallout">
            <a:avLst>
              <a:gd name="adj1" fmla="val 13597"/>
              <a:gd name="adj2" fmla="val 12663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/>
              <a:t>اللام (ل)</a:t>
            </a:r>
          </a:p>
          <a:p>
            <a:pPr algn="ctr"/>
            <a:r>
              <a:rPr lang="ar-SA" dirty="0"/>
              <a:t>يفيد الملكية</a:t>
            </a:r>
            <a:endParaRPr lang="he-IL" dirty="0"/>
          </a:p>
        </p:txBody>
      </p:sp>
      <p:sp>
        <p:nvSpPr>
          <p:cNvPr id="6" name="הסבר ענן 5"/>
          <p:cNvSpPr/>
          <p:nvPr/>
        </p:nvSpPr>
        <p:spPr>
          <a:xfrm>
            <a:off x="755576" y="377010"/>
            <a:ext cx="1800200" cy="1584176"/>
          </a:xfrm>
          <a:prstGeom prst="cloudCallout">
            <a:avLst>
              <a:gd name="adj1" fmla="val 49377"/>
              <a:gd name="adj2" fmla="val 14507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/>
              <a:t>الكاف ( ك )</a:t>
            </a:r>
          </a:p>
          <a:p>
            <a:pPr algn="ctr"/>
            <a:r>
              <a:rPr lang="ar-SA" dirty="0"/>
              <a:t>يفيد المشابهة 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1532586" y="3861048"/>
            <a:ext cx="5904656" cy="1080120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b="1" dirty="0"/>
              <a:t>هذه الحروف تكون متصلة بالاسم المجرور</a:t>
            </a: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3202968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הסבר ענן 2"/>
          <p:cNvSpPr/>
          <p:nvPr/>
        </p:nvSpPr>
        <p:spPr>
          <a:xfrm>
            <a:off x="6588224" y="76200"/>
            <a:ext cx="1944216" cy="1224136"/>
          </a:xfrm>
          <a:prstGeom prst="cloudCallout">
            <a:avLst>
              <a:gd name="adj1" fmla="val -49679"/>
              <a:gd name="adj2" fmla="val 10333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b="1" dirty="0"/>
              <a:t>عن </a:t>
            </a:r>
          </a:p>
          <a:p>
            <a:pPr algn="ctr"/>
            <a:r>
              <a:rPr lang="ar-SA" b="1" dirty="0"/>
              <a:t> </a:t>
            </a:r>
            <a:r>
              <a:rPr lang="ar-AE" b="1" dirty="0"/>
              <a:t>تفيد المجاوزة</a:t>
            </a:r>
            <a:r>
              <a:rPr lang="ar-SA" b="1" dirty="0"/>
              <a:t> </a:t>
            </a:r>
            <a:endParaRPr lang="he-IL" dirty="0"/>
          </a:p>
        </p:txBody>
      </p:sp>
      <p:sp>
        <p:nvSpPr>
          <p:cNvPr id="4" name="הסבר ענן 3"/>
          <p:cNvSpPr/>
          <p:nvPr/>
        </p:nvSpPr>
        <p:spPr>
          <a:xfrm>
            <a:off x="4067944" y="109421"/>
            <a:ext cx="1944216" cy="1224136"/>
          </a:xfrm>
          <a:prstGeom prst="cloudCallout">
            <a:avLst>
              <a:gd name="adj1" fmla="val -49679"/>
              <a:gd name="adj2" fmla="val 10333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b="1" dirty="0"/>
              <a:t>مع </a:t>
            </a:r>
          </a:p>
          <a:p>
            <a:pPr algn="ctr"/>
            <a:r>
              <a:rPr lang="ar-SA" b="1" dirty="0"/>
              <a:t> تفيد الاشتراك</a:t>
            </a:r>
            <a:endParaRPr lang="he-IL" dirty="0"/>
          </a:p>
        </p:txBody>
      </p:sp>
      <p:sp>
        <p:nvSpPr>
          <p:cNvPr id="5" name="הסבר ענן 4"/>
          <p:cNvSpPr/>
          <p:nvPr/>
        </p:nvSpPr>
        <p:spPr>
          <a:xfrm rot="21132424">
            <a:off x="709201" y="832284"/>
            <a:ext cx="2520280" cy="936104"/>
          </a:xfrm>
          <a:prstGeom prst="cloudCallout">
            <a:avLst>
              <a:gd name="adj1" fmla="val -763"/>
              <a:gd name="adj2" fmla="val 14738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b="1" dirty="0"/>
              <a:t>على  </a:t>
            </a:r>
          </a:p>
          <a:p>
            <a:pPr algn="ctr"/>
            <a:r>
              <a:rPr lang="ar-AE" b="1" dirty="0"/>
              <a:t>تفيد الشيء الذي تقع فوق </a:t>
            </a:r>
            <a:r>
              <a:rPr lang="ar-SA" b="1" dirty="0"/>
              <a:t> </a:t>
            </a:r>
            <a:endParaRPr lang="he-IL" dirty="0"/>
          </a:p>
        </p:txBody>
      </p:sp>
      <p:sp>
        <p:nvSpPr>
          <p:cNvPr id="6" name="תרשים זרימה: תהליך חלופי 5"/>
          <p:cNvSpPr/>
          <p:nvPr/>
        </p:nvSpPr>
        <p:spPr>
          <a:xfrm>
            <a:off x="2159732" y="3104964"/>
            <a:ext cx="4824536" cy="648072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400" b="1" dirty="0"/>
              <a:t>فتأتي منفصلة عن الاسم المجرور</a:t>
            </a:r>
          </a:p>
          <a:p>
            <a:pPr algn="ctr"/>
            <a:endParaRPr lang="ar-SA" sz="2400" b="1" dirty="0"/>
          </a:p>
        </p:txBody>
      </p:sp>
      <p:sp>
        <p:nvSpPr>
          <p:cNvPr id="7" name="הסבר ענן 6"/>
          <p:cNvSpPr/>
          <p:nvPr/>
        </p:nvSpPr>
        <p:spPr>
          <a:xfrm rot="21085106">
            <a:off x="5978805" y="5057327"/>
            <a:ext cx="2592288" cy="936104"/>
          </a:xfrm>
          <a:prstGeom prst="cloudCallout">
            <a:avLst>
              <a:gd name="adj1" fmla="val -47127"/>
              <a:gd name="adj2" fmla="val -15727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AE" dirty="0"/>
              <a:t> </a:t>
            </a:r>
            <a:r>
              <a:rPr lang="ar-AE" b="1" dirty="0"/>
              <a:t>في</a:t>
            </a:r>
          </a:p>
          <a:p>
            <a:pPr algn="ctr"/>
            <a:r>
              <a:rPr lang="ar-AE" b="1" dirty="0"/>
              <a:t> تفيد الشيء الذي يقع في الداخل </a:t>
            </a:r>
            <a:endParaRPr lang="he-IL" dirty="0"/>
          </a:p>
        </p:txBody>
      </p:sp>
      <p:sp>
        <p:nvSpPr>
          <p:cNvPr id="8" name="הסבר ענן 7"/>
          <p:cNvSpPr/>
          <p:nvPr/>
        </p:nvSpPr>
        <p:spPr>
          <a:xfrm>
            <a:off x="3419872" y="4869160"/>
            <a:ext cx="1872208" cy="936104"/>
          </a:xfrm>
          <a:prstGeom prst="cloudCallout">
            <a:avLst>
              <a:gd name="adj1" fmla="val 12517"/>
              <a:gd name="adj2" fmla="val -13728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b="1" dirty="0"/>
              <a:t>إلى</a:t>
            </a:r>
          </a:p>
          <a:p>
            <a:pPr algn="ctr"/>
            <a:r>
              <a:rPr lang="ar-SA" b="1" dirty="0"/>
              <a:t> </a:t>
            </a:r>
            <a:r>
              <a:rPr lang="ar-AE" b="1" dirty="0"/>
              <a:t> نفيد الانتهاء</a:t>
            </a:r>
            <a:r>
              <a:rPr lang="ar-SA" b="1" dirty="0"/>
              <a:t> </a:t>
            </a:r>
            <a:endParaRPr lang="he-IL" dirty="0"/>
          </a:p>
        </p:txBody>
      </p:sp>
      <p:sp>
        <p:nvSpPr>
          <p:cNvPr id="9" name="הסבר ענן 8"/>
          <p:cNvSpPr/>
          <p:nvPr/>
        </p:nvSpPr>
        <p:spPr>
          <a:xfrm>
            <a:off x="657374" y="4857147"/>
            <a:ext cx="1872208" cy="936104"/>
          </a:xfrm>
          <a:prstGeom prst="cloudCallout">
            <a:avLst>
              <a:gd name="adj1" fmla="val 73771"/>
              <a:gd name="adj2" fmla="val -8854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AE" b="1" dirty="0">
                <a:solidFill>
                  <a:srgbClr val="0070C0"/>
                </a:solidFill>
              </a:rPr>
              <a:t>مِنْ</a:t>
            </a:r>
          </a:p>
          <a:p>
            <a:pPr algn="ctr"/>
            <a:r>
              <a:rPr lang="ar-AE" b="1" dirty="0">
                <a:solidFill>
                  <a:srgbClr val="0070C0"/>
                </a:solidFill>
              </a:rPr>
              <a:t>تفيد الابتداء</a:t>
            </a:r>
            <a:endParaRPr lang="he-I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326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8"/>
          <p:cNvSpPr>
            <a:spLocks noGrp="1" noChangeArrowheads="1"/>
          </p:cNvSpPr>
          <p:nvPr>
            <p:ph type="title"/>
          </p:nvPr>
        </p:nvSpPr>
        <p:spPr bwMode="auto">
          <a:xfrm>
            <a:off x="1547664" y="116633"/>
            <a:ext cx="6336704" cy="1728192"/>
          </a:xfrm>
          <a:prstGeom prst="downArrowCallout">
            <a:avLst>
              <a:gd name="adj1" fmla="val 31378"/>
              <a:gd name="adj2" fmla="val 84830"/>
              <a:gd name="adj3" fmla="val 17630"/>
              <a:gd name="adj4" fmla="val 38589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rmAutofit fontScale="90000"/>
          </a:bodyPr>
          <a:lstStyle/>
          <a:p>
            <a:pPr algn="ctr"/>
            <a:r>
              <a:rPr lang="ar-SA" sz="6000" b="1" dirty="0">
                <a:solidFill>
                  <a:schemeClr val="bg1"/>
                </a:solidFill>
              </a:rPr>
              <a:t>الأمثلة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نسيج زهري"/>
          <p:cNvSpPr>
            <a:spLocks noChangeArrowheads="1"/>
          </p:cNvSpPr>
          <p:nvPr/>
        </p:nvSpPr>
        <p:spPr bwMode="auto">
          <a:xfrm>
            <a:off x="5076056" y="2405312"/>
            <a:ext cx="3838276" cy="865188"/>
          </a:xfrm>
          <a:prstGeom prst="cube">
            <a:avLst>
              <a:gd name="adj" fmla="val 21144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600" b="1"/>
              <a:t>القلمُ </a:t>
            </a:r>
            <a:r>
              <a:rPr lang="ar-SA" sz="3600" b="1">
                <a:solidFill>
                  <a:srgbClr val="FF0000"/>
                </a:solidFill>
              </a:rPr>
              <a:t>في</a:t>
            </a:r>
            <a:r>
              <a:rPr lang="ar-SA" sz="3600" b="1"/>
              <a:t> </a:t>
            </a:r>
            <a:r>
              <a:rPr lang="ar-SA" sz="3600" b="1" u="sng"/>
              <a:t>الحقيبة</a:t>
            </a:r>
            <a:r>
              <a:rPr lang="ar-SA" sz="3600" b="1" u="sng">
                <a:solidFill>
                  <a:srgbClr val="FFC000"/>
                </a:solidFill>
              </a:rPr>
              <a:t>ِ</a:t>
            </a:r>
            <a:endParaRPr lang="en-US" sz="3600" b="1" u="sng"/>
          </a:p>
        </p:txBody>
      </p:sp>
      <p:sp>
        <p:nvSpPr>
          <p:cNvPr id="5" name="AutoShape 2" descr="نسيج زهري"/>
          <p:cNvSpPr>
            <a:spLocks noChangeArrowheads="1"/>
          </p:cNvSpPr>
          <p:nvPr/>
        </p:nvSpPr>
        <p:spPr bwMode="auto">
          <a:xfrm>
            <a:off x="179512" y="2405312"/>
            <a:ext cx="4464050" cy="865188"/>
          </a:xfrm>
          <a:prstGeom prst="cube">
            <a:avLst>
              <a:gd name="adj" fmla="val 21144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600" b="1" dirty="0"/>
              <a:t>ذهبَ محمدٌ </a:t>
            </a:r>
            <a:r>
              <a:rPr lang="ar-SA" sz="3600" b="1" dirty="0">
                <a:solidFill>
                  <a:srgbClr val="FF0000"/>
                </a:solidFill>
              </a:rPr>
              <a:t>إلى</a:t>
            </a:r>
            <a:r>
              <a:rPr lang="ar-SA" sz="3600" b="1" dirty="0"/>
              <a:t> </a:t>
            </a:r>
            <a:r>
              <a:rPr lang="ar-SA" sz="3600" b="1" u="sng" dirty="0"/>
              <a:t>المدرسةِ</a:t>
            </a:r>
            <a:endParaRPr lang="en-US" sz="3600" b="1" u="sng" dirty="0"/>
          </a:p>
        </p:txBody>
      </p:sp>
      <p:sp>
        <p:nvSpPr>
          <p:cNvPr id="6" name="AutoShape 2" descr="نسيج زهري"/>
          <p:cNvSpPr>
            <a:spLocks noChangeArrowheads="1"/>
          </p:cNvSpPr>
          <p:nvPr/>
        </p:nvSpPr>
        <p:spPr bwMode="auto">
          <a:xfrm>
            <a:off x="5076056" y="3501008"/>
            <a:ext cx="3838276" cy="721742"/>
          </a:xfrm>
          <a:prstGeom prst="cube">
            <a:avLst>
              <a:gd name="adj" fmla="val 21144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600" b="1" dirty="0"/>
              <a:t>عدتُ </a:t>
            </a:r>
            <a:r>
              <a:rPr lang="ar-SA" sz="3600" b="1" dirty="0">
                <a:solidFill>
                  <a:srgbClr val="FF0000"/>
                </a:solidFill>
              </a:rPr>
              <a:t>من</a:t>
            </a:r>
            <a:r>
              <a:rPr lang="ar-SA" sz="3600" b="1" dirty="0"/>
              <a:t> </a:t>
            </a:r>
            <a:r>
              <a:rPr lang="ar-SA" sz="3600" b="1" u="sng" dirty="0"/>
              <a:t>الحديقةِ</a:t>
            </a:r>
            <a:endParaRPr lang="en-US" sz="3600" b="1" u="sng" dirty="0"/>
          </a:p>
        </p:txBody>
      </p:sp>
      <p:sp>
        <p:nvSpPr>
          <p:cNvPr id="7" name="AutoShape 2" descr="نسيج زهري"/>
          <p:cNvSpPr>
            <a:spLocks noChangeArrowheads="1"/>
          </p:cNvSpPr>
          <p:nvPr/>
        </p:nvSpPr>
        <p:spPr bwMode="auto">
          <a:xfrm>
            <a:off x="179512" y="3357563"/>
            <a:ext cx="4464050" cy="865187"/>
          </a:xfrm>
          <a:prstGeom prst="cube">
            <a:avLst>
              <a:gd name="adj" fmla="val 21144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600" b="1" dirty="0"/>
              <a:t>جلستُ </a:t>
            </a:r>
            <a:r>
              <a:rPr lang="ar-SA" sz="3600" b="1" dirty="0">
                <a:solidFill>
                  <a:srgbClr val="FF0000"/>
                </a:solidFill>
              </a:rPr>
              <a:t>على</a:t>
            </a:r>
            <a:r>
              <a:rPr lang="ar-SA" sz="3600" b="1" dirty="0"/>
              <a:t> </a:t>
            </a:r>
            <a:r>
              <a:rPr lang="ar-SA" sz="3600" b="1" u="sng" dirty="0"/>
              <a:t>الكرسيِّ</a:t>
            </a:r>
            <a:endParaRPr lang="en-US" sz="3600" b="1" u="sng" dirty="0"/>
          </a:p>
        </p:txBody>
      </p:sp>
      <p:sp>
        <p:nvSpPr>
          <p:cNvPr id="8" name="AutoShape 2" descr="نسيج زهري"/>
          <p:cNvSpPr>
            <a:spLocks noChangeArrowheads="1"/>
          </p:cNvSpPr>
          <p:nvPr/>
        </p:nvSpPr>
        <p:spPr bwMode="auto">
          <a:xfrm>
            <a:off x="5004048" y="4508500"/>
            <a:ext cx="3910284" cy="865188"/>
          </a:xfrm>
          <a:prstGeom prst="cube">
            <a:avLst>
              <a:gd name="adj" fmla="val 21144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600" b="1" dirty="0"/>
              <a:t>تحدّثَ المعلّم </a:t>
            </a:r>
            <a:r>
              <a:rPr lang="ar-SA" sz="3600" b="1" dirty="0">
                <a:solidFill>
                  <a:srgbClr val="FF0000"/>
                </a:solidFill>
              </a:rPr>
              <a:t>عن</a:t>
            </a:r>
            <a:r>
              <a:rPr lang="ar-SA" sz="3600" b="1" dirty="0"/>
              <a:t> </a:t>
            </a:r>
            <a:r>
              <a:rPr lang="ar-SA" sz="3600" b="1" u="sng" dirty="0"/>
              <a:t>الصلاةِ</a:t>
            </a:r>
            <a:endParaRPr lang="en-US" sz="3600" b="1" u="sng" dirty="0"/>
          </a:p>
        </p:txBody>
      </p:sp>
      <p:sp>
        <p:nvSpPr>
          <p:cNvPr id="9" name="AutoShape 2" descr="نسيج زهري"/>
          <p:cNvSpPr>
            <a:spLocks noChangeArrowheads="1"/>
          </p:cNvSpPr>
          <p:nvPr/>
        </p:nvSpPr>
        <p:spPr bwMode="auto">
          <a:xfrm>
            <a:off x="179512" y="4528135"/>
            <a:ext cx="4464050" cy="865188"/>
          </a:xfrm>
          <a:prstGeom prst="cube">
            <a:avLst>
              <a:gd name="adj" fmla="val 21144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600" b="1"/>
              <a:t>هذا القلمُ </a:t>
            </a:r>
            <a:r>
              <a:rPr lang="ar-SA" sz="3600" b="1">
                <a:solidFill>
                  <a:srgbClr val="FF0000"/>
                </a:solidFill>
              </a:rPr>
              <a:t>ل</a:t>
            </a:r>
            <a:r>
              <a:rPr lang="ar-SA" sz="3600" b="1" u="sng"/>
              <a:t>محمدٍ</a:t>
            </a:r>
            <a:endParaRPr lang="en-US" sz="3600" b="1" u="sng"/>
          </a:p>
        </p:txBody>
      </p:sp>
      <p:sp>
        <p:nvSpPr>
          <p:cNvPr id="10" name="AutoShape 2" descr="نسيج زهري"/>
          <p:cNvSpPr>
            <a:spLocks noChangeArrowheads="1"/>
          </p:cNvSpPr>
          <p:nvPr/>
        </p:nvSpPr>
        <p:spPr bwMode="auto">
          <a:xfrm>
            <a:off x="5004048" y="5732462"/>
            <a:ext cx="3910284" cy="866775"/>
          </a:xfrm>
          <a:prstGeom prst="cube">
            <a:avLst>
              <a:gd name="adj" fmla="val 21144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600" b="1" dirty="0"/>
              <a:t>بعثتُ الرّسالةَ </a:t>
            </a:r>
            <a:r>
              <a:rPr lang="ar-SA" sz="3600" b="1" dirty="0">
                <a:solidFill>
                  <a:srgbClr val="FF0000"/>
                </a:solidFill>
              </a:rPr>
              <a:t>ب</a:t>
            </a:r>
            <a:r>
              <a:rPr lang="ar-SA" sz="3600" b="1" u="sng" dirty="0"/>
              <a:t>البريدِ</a:t>
            </a:r>
            <a:endParaRPr lang="en-US" sz="3600" b="1" u="sng" dirty="0"/>
          </a:p>
        </p:txBody>
      </p:sp>
      <p:sp>
        <p:nvSpPr>
          <p:cNvPr id="11" name="AutoShape 2" descr="نسيج زهري"/>
          <p:cNvSpPr>
            <a:spLocks noChangeArrowheads="1"/>
          </p:cNvSpPr>
          <p:nvPr/>
        </p:nvSpPr>
        <p:spPr bwMode="auto">
          <a:xfrm>
            <a:off x="0" y="5732463"/>
            <a:ext cx="4464050" cy="866775"/>
          </a:xfrm>
          <a:prstGeom prst="cube">
            <a:avLst>
              <a:gd name="adj" fmla="val 21144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600" b="1" dirty="0"/>
              <a:t>مرَّ الصّاروخُ </a:t>
            </a:r>
            <a:r>
              <a:rPr lang="ar-SA" sz="3600" b="1" dirty="0">
                <a:solidFill>
                  <a:srgbClr val="FF0000"/>
                </a:solidFill>
              </a:rPr>
              <a:t>ك</a:t>
            </a:r>
            <a:r>
              <a:rPr lang="ar-SA" sz="3600" b="1" dirty="0"/>
              <a:t>ا</a:t>
            </a:r>
            <a:r>
              <a:rPr lang="ar-SA" sz="3600" b="1" u="sng" dirty="0"/>
              <a:t>لشّهابِ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272061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0"/>
          <p:cNvSpPr>
            <a:spLocks noGrp="1" noChangeArrowheads="1"/>
          </p:cNvSpPr>
          <p:nvPr>
            <p:ph type="title"/>
          </p:nvPr>
        </p:nvSpPr>
        <p:spPr bwMode="auto">
          <a:xfrm>
            <a:off x="7164288" y="274639"/>
            <a:ext cx="1522512" cy="1066130"/>
          </a:xfrm>
          <a:prstGeom prst="cube">
            <a:avLst>
              <a:gd name="adj" fmla="val 21144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 dirty="0"/>
              <a:t>في</a:t>
            </a:r>
            <a:endParaRPr lang="en-US" sz="3200" b="1" dirty="0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4788024" y="476672"/>
            <a:ext cx="2160588" cy="967664"/>
          </a:xfrm>
          <a:prstGeom prst="cube">
            <a:avLst>
              <a:gd name="adj" fmla="val 21144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 dirty="0"/>
              <a:t>الحقيبةِ</a:t>
            </a:r>
            <a:endParaRPr lang="en-US" sz="3200" b="1" dirty="0"/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7092280" y="1556792"/>
            <a:ext cx="1497320" cy="904544"/>
          </a:xfrm>
          <a:prstGeom prst="cube">
            <a:avLst>
              <a:gd name="adj" fmla="val 21144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 dirty="0"/>
              <a:t>من</a:t>
            </a:r>
            <a:endParaRPr lang="en-US" sz="3200" b="1" dirty="0"/>
          </a:p>
        </p:txBody>
      </p:sp>
      <p:sp>
        <p:nvSpPr>
          <p:cNvPr id="6" name="מלבן 5"/>
          <p:cNvSpPr/>
          <p:nvPr/>
        </p:nvSpPr>
        <p:spPr>
          <a:xfrm>
            <a:off x="4595820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he-IL" dirty="0"/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7092280" y="2563812"/>
            <a:ext cx="1497320" cy="865188"/>
          </a:xfrm>
          <a:prstGeom prst="cube">
            <a:avLst>
              <a:gd name="adj" fmla="val 21144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 dirty="0"/>
              <a:t>إلى</a:t>
            </a:r>
            <a:endParaRPr lang="en-US" sz="3200" b="1" dirty="0"/>
          </a:p>
        </p:txBody>
      </p:sp>
      <p:sp>
        <p:nvSpPr>
          <p:cNvPr id="8" name="AutoShape 13"/>
          <p:cNvSpPr>
            <a:spLocks noChangeArrowheads="1"/>
          </p:cNvSpPr>
          <p:nvPr/>
        </p:nvSpPr>
        <p:spPr bwMode="auto">
          <a:xfrm>
            <a:off x="6948612" y="3717032"/>
            <a:ext cx="1674306" cy="865187"/>
          </a:xfrm>
          <a:prstGeom prst="cube">
            <a:avLst>
              <a:gd name="adj" fmla="val 21144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/>
              <a:t>كـ</a:t>
            </a:r>
            <a:endParaRPr lang="en-US" sz="3200" b="1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688185" y="1570597"/>
            <a:ext cx="2232025" cy="890739"/>
          </a:xfrm>
          <a:prstGeom prst="cube">
            <a:avLst>
              <a:gd name="adj" fmla="val 21144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 dirty="0"/>
              <a:t>الحديقةِ</a:t>
            </a:r>
            <a:endParaRPr lang="en-US" dirty="0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4683830" y="2672142"/>
            <a:ext cx="2160587" cy="942067"/>
          </a:xfrm>
          <a:prstGeom prst="cube">
            <a:avLst>
              <a:gd name="adj" fmla="val 21144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 dirty="0"/>
              <a:t>المدرسةِ</a:t>
            </a:r>
            <a:endParaRPr lang="en-US" sz="3200" b="1" dirty="0"/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4667262" y="3861048"/>
            <a:ext cx="2160587" cy="865188"/>
          </a:xfrm>
          <a:prstGeom prst="cube">
            <a:avLst>
              <a:gd name="adj" fmla="val 21144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/>
              <a:t>الشهابِ</a:t>
            </a:r>
            <a:endParaRPr lang="en-US" sz="3200" b="1"/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2411760" y="589128"/>
            <a:ext cx="1800199" cy="967664"/>
          </a:xfrm>
          <a:prstGeom prst="cube">
            <a:avLst>
              <a:gd name="adj" fmla="val 21144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/>
              <a:t>بـ</a:t>
            </a:r>
            <a:endParaRPr lang="en-US" sz="3200" b="1"/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2411761" y="1688652"/>
            <a:ext cx="1728192" cy="1009005"/>
          </a:xfrm>
          <a:prstGeom prst="cube">
            <a:avLst>
              <a:gd name="adj" fmla="val 21144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 dirty="0"/>
              <a:t>على</a:t>
            </a:r>
            <a:endParaRPr lang="en-US" sz="3200" b="1" dirty="0"/>
          </a:p>
        </p:txBody>
      </p:sp>
      <p:sp>
        <p:nvSpPr>
          <p:cNvPr id="14" name="AutoShape 10"/>
          <p:cNvSpPr>
            <a:spLocks noChangeArrowheads="1"/>
          </p:cNvSpPr>
          <p:nvPr/>
        </p:nvSpPr>
        <p:spPr bwMode="auto">
          <a:xfrm>
            <a:off x="2483868" y="2907290"/>
            <a:ext cx="1583977" cy="942066"/>
          </a:xfrm>
          <a:prstGeom prst="cube">
            <a:avLst>
              <a:gd name="adj" fmla="val 21144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 dirty="0"/>
              <a:t>عن</a:t>
            </a:r>
            <a:endParaRPr lang="en-US" sz="3200" b="1" dirty="0"/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2377843" y="4132694"/>
            <a:ext cx="1655415" cy="865187"/>
          </a:xfrm>
          <a:prstGeom prst="cube">
            <a:avLst>
              <a:gd name="adj" fmla="val 21144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/>
              <a:t>لـ</a:t>
            </a:r>
            <a:endParaRPr lang="en-US" sz="3200" b="1"/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323528" y="689612"/>
            <a:ext cx="1872209" cy="1009873"/>
          </a:xfrm>
          <a:prstGeom prst="cube">
            <a:avLst>
              <a:gd name="adj" fmla="val 21144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/>
              <a:t>البريدِ</a:t>
            </a:r>
            <a:endParaRPr lang="en-US" sz="3200" b="1"/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179512" y="1886753"/>
            <a:ext cx="1981076" cy="1009651"/>
          </a:xfrm>
          <a:prstGeom prst="cube">
            <a:avLst>
              <a:gd name="adj" fmla="val 21144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 dirty="0"/>
              <a:t>الكرسيِّ</a:t>
            </a:r>
            <a:endParaRPr lang="en-US" sz="3200" b="1" dirty="0"/>
          </a:p>
        </p:txBody>
      </p:sp>
      <p:sp>
        <p:nvSpPr>
          <p:cNvPr id="18" name="AutoShape 6"/>
          <p:cNvSpPr>
            <a:spLocks noChangeArrowheads="1"/>
          </p:cNvSpPr>
          <p:nvPr/>
        </p:nvSpPr>
        <p:spPr bwMode="auto">
          <a:xfrm>
            <a:off x="214661" y="3068960"/>
            <a:ext cx="1981076" cy="942066"/>
          </a:xfrm>
          <a:prstGeom prst="cube">
            <a:avLst>
              <a:gd name="adj" fmla="val 21144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 dirty="0"/>
              <a:t>الصلاةِ</a:t>
            </a:r>
            <a:endParaRPr lang="en-US" sz="3200" b="1" dirty="0"/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245620" y="4087618"/>
            <a:ext cx="1981076" cy="1008111"/>
          </a:xfrm>
          <a:prstGeom prst="cube">
            <a:avLst>
              <a:gd name="adj" fmla="val 21144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 dirty="0"/>
              <a:t>محمدٍ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5358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לון">
  <a:themeElements>
    <a:clrScheme name="התלהבות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חלון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חלון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774</TotalTime>
  <Words>593</Words>
  <Application>Microsoft Office PowerPoint</Application>
  <PresentationFormat>‫הצגה על המסך (4:3)</PresentationFormat>
  <Paragraphs>182</Paragraphs>
  <Slides>25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25</vt:i4>
      </vt:variant>
    </vt:vector>
  </HeadingPairs>
  <TitlesOfParts>
    <vt:vector size="31" baseType="lpstr">
      <vt:lpstr>Arial</vt:lpstr>
      <vt:lpstr>Calibri</vt:lpstr>
      <vt:lpstr>Century Schoolbook</vt:lpstr>
      <vt:lpstr>Wingdings</vt:lpstr>
      <vt:lpstr>Wingdings 2</vt:lpstr>
      <vt:lpstr>חלון</vt:lpstr>
      <vt:lpstr>מצגת של PowerPoint‏</vt:lpstr>
      <vt:lpstr>الحرف         هو لفظٌ لا يتم معناه إلا اذا وضعناه في جملة مفيدة.  أحد أنواع حروف المعاني هو حروف الجر.   </vt:lpstr>
      <vt:lpstr>حرف الجر هو أحد أنواع حروف المعاني الذي يختص بالأسماء، فهو يجر الاسم الذي يليه.  الاسم الذي يأتي بعده يكون مجرورًا وعلامته الاعرابية هي الكسرة عند الاسم المفرد .    </vt:lpstr>
      <vt:lpstr>מצגת של PowerPoint‏</vt:lpstr>
      <vt:lpstr>מצגת של PowerPoint‏</vt:lpstr>
      <vt:lpstr>الباء  ( ب ) تفيد الاستعانة</vt:lpstr>
      <vt:lpstr>מצגת של PowerPoint‏</vt:lpstr>
      <vt:lpstr>الأمثلة</vt:lpstr>
      <vt:lpstr>في</vt:lpstr>
      <vt:lpstr>اذًا لاحظنا أنه..     </vt:lpstr>
      <vt:lpstr>لــِ</vt:lpstr>
      <vt:lpstr>لــِ</vt:lpstr>
      <vt:lpstr> يسقط الثمر ---- الأرضِ.          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فلم قصير عن حروف الجر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sss</dc:creator>
  <cp:lastModifiedBy>זאהרא עגאג</cp:lastModifiedBy>
  <cp:revision>42</cp:revision>
  <dcterms:created xsi:type="dcterms:W3CDTF">2012-01-17T09:45:06Z</dcterms:created>
  <dcterms:modified xsi:type="dcterms:W3CDTF">2021-01-23T20:52:52Z</dcterms:modified>
</cp:coreProperties>
</file>