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46" d="100"/>
          <a:sy n="46" d="100"/>
        </p:scale>
        <p:origin x="72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/>
              <a:t>انقر لتحرير أنماط النص الرئيسي</a:t>
            </a:r>
          </a:p>
          <a:p>
            <a:pPr lvl="1" eaLnBrk="1" latinLnBrk="0" hangingPunct="1"/>
            <a:r>
              <a:rPr lang="ar-SA"/>
              <a:t>المستوى الثاني</a:t>
            </a:r>
          </a:p>
          <a:p>
            <a:pPr lvl="2" eaLnBrk="1" latinLnBrk="0" hangingPunct="1"/>
            <a:r>
              <a:rPr lang="ar-SA"/>
              <a:t>المستوى الثالث</a:t>
            </a:r>
          </a:p>
          <a:p>
            <a:pPr lvl="3" eaLnBrk="1" latinLnBrk="0" hangingPunct="1"/>
            <a:r>
              <a:rPr lang="ar-SA"/>
              <a:t>المستوى الرابع</a:t>
            </a:r>
          </a:p>
          <a:p>
            <a:pPr lvl="4" eaLnBrk="1" latinLnBrk="0" hangingPunct="1"/>
            <a:r>
              <a:rPr lang="ar-SA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wheel/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/>
              <a:t>انقر لتحرير أنماط النص الرئيسي</a:t>
            </a:r>
          </a:p>
          <a:p>
            <a:pPr lvl="1" eaLnBrk="1" latinLnBrk="0" hangingPunct="1"/>
            <a:r>
              <a:rPr kumimoji="0" lang="ar-SA"/>
              <a:t>المستوى الثاني</a:t>
            </a:r>
          </a:p>
          <a:p>
            <a:pPr lvl="2" eaLnBrk="1" latinLnBrk="0" hangingPunct="1"/>
            <a:r>
              <a:rPr kumimoji="0" lang="ar-SA"/>
              <a:t>المستوى الثالث</a:t>
            </a:r>
          </a:p>
          <a:p>
            <a:pPr lvl="3" eaLnBrk="1" latinLnBrk="0" hangingPunct="1"/>
            <a:r>
              <a:rPr kumimoji="0" lang="ar-SA"/>
              <a:t>المستوى الرابع</a:t>
            </a:r>
          </a:p>
          <a:p>
            <a:pPr lvl="4" eaLnBrk="1" latinLnBrk="0" hangingPunct="1"/>
            <a:r>
              <a:rPr kumimoji="0" lang="ar-SA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F20DA88-0516-4067-BD26-A7FC4366A519}" type="datetimeFigureOut">
              <a:rPr lang="ar-SA" smtClean="0"/>
              <a:pPr/>
              <a:t>29/05/1442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826790-16F4-4B4F-A039-5009CD148DD6}" type="slidenum">
              <a:rPr lang="ar-SA" smtClean="0"/>
              <a:pPr/>
              <a:t>‹#›</a:t>
            </a:fld>
            <a:endParaRPr lang="ar-SA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med">
    <p:wheel/>
    <p:sndAc>
      <p:stSnd>
        <p:snd r:embed="rId13" name="camera.wav"/>
      </p:stSnd>
    </p:sndAc>
  </p:transition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hoolarabia.net/asasia/duroos_math/geometry/radius_angle3/gemetry1.htm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r.wikipedia.org/wiki/%D8%B2%D8%A7%D9%88%D9%8A%D8%A9_(%D9%87%D9%86%D8%AF%D8%B3%D8%A9)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r.wikipedia.org/wiki/%D8%B2%D8%A7%D9%88%D9%8A%D8%A9_%D9%82%D8%A7%D8%A6%D9%85%D8%A9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dirty="0" err="1"/>
              <a:t>انواع</a:t>
            </a:r>
            <a:r>
              <a:rPr lang="ar-SA" dirty="0"/>
              <a:t> </a:t>
            </a:r>
            <a:r>
              <a:rPr lang="ar-SA" dirty="0">
                <a:hlinkClick r:id="rId3"/>
              </a:rPr>
              <a:t>الزوايا</a:t>
            </a:r>
            <a:r>
              <a:rPr lang="ar-SA" dirty="0"/>
              <a:t> </a:t>
            </a:r>
            <a:br>
              <a:rPr lang="ar-SA" dirty="0"/>
            </a:b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الصف الثالث ابتدائي</a:t>
            </a:r>
          </a:p>
        </p:txBody>
      </p: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مصطلحات </a:t>
            </a:r>
            <a:r>
              <a:rPr lang="ar-SA" dirty="0" err="1"/>
              <a:t>اساسية</a:t>
            </a:r>
            <a:r>
              <a:rPr lang="ar-SA" dirty="0"/>
              <a:t> في الهندسة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الخط المستقيم : يرسم الخط المستقيم بالمسطرة , يمكن </a:t>
            </a:r>
            <a:r>
              <a:rPr lang="ar-SA" dirty="0" err="1"/>
              <a:t>اكماله</a:t>
            </a:r>
            <a:r>
              <a:rPr lang="ar-SA" dirty="0"/>
              <a:t> بالاتجاهين لا توجد له بداية </a:t>
            </a:r>
            <a:r>
              <a:rPr lang="ar-SA" dirty="0" err="1"/>
              <a:t>او</a:t>
            </a:r>
            <a:r>
              <a:rPr lang="ar-SA" dirty="0"/>
              <a:t> نهاية يمكن </a:t>
            </a:r>
            <a:r>
              <a:rPr lang="ar-SA" dirty="0" err="1"/>
              <a:t>اكماله</a:t>
            </a:r>
            <a:r>
              <a:rPr lang="ar-SA" dirty="0"/>
              <a:t> </a:t>
            </a:r>
            <a:r>
              <a:rPr lang="ar-SA" dirty="0" err="1"/>
              <a:t>الا</a:t>
            </a:r>
            <a:r>
              <a:rPr lang="ar-SA" dirty="0"/>
              <a:t> ما لا نهاية</a:t>
            </a:r>
          </a:p>
          <a:p>
            <a:endParaRPr lang="ar-SA" dirty="0"/>
          </a:p>
          <a:p>
            <a:pPr>
              <a:buFont typeface="Arial" pitchFamily="34" charset="0"/>
              <a:buChar char="•"/>
            </a:pPr>
            <a:r>
              <a:rPr lang="ar-SA" dirty="0"/>
              <a:t>الشعاع : هو جزء من خط مستقيم توجد له بداية ولا توجد له نهاية ويمكن </a:t>
            </a:r>
            <a:r>
              <a:rPr lang="ar-SA" dirty="0" err="1"/>
              <a:t>اكماله</a:t>
            </a:r>
            <a:r>
              <a:rPr lang="ar-SA" dirty="0"/>
              <a:t> في اتجاه واحد فقط </a:t>
            </a:r>
          </a:p>
          <a:p>
            <a:pPr>
              <a:buFont typeface="Arial" pitchFamily="34" charset="0"/>
              <a:buChar char="•"/>
            </a:pPr>
            <a:endParaRPr lang="ar-SA" dirty="0"/>
          </a:p>
          <a:p>
            <a:pPr>
              <a:buFont typeface="Arial" pitchFamily="34" charset="0"/>
              <a:buChar char="•"/>
            </a:pPr>
            <a:r>
              <a:rPr lang="ar-SA" dirty="0"/>
              <a:t> القطعة : هو جز من خط مستقيم توجد له بداية ونهاية لا يمكن </a:t>
            </a:r>
            <a:r>
              <a:rPr lang="ar-SA" dirty="0" err="1"/>
              <a:t>اكماله</a:t>
            </a:r>
            <a:r>
              <a:rPr lang="ar-SA" dirty="0"/>
              <a:t> </a:t>
            </a:r>
            <a:r>
              <a:rPr lang="ar-SA" dirty="0" err="1"/>
              <a:t>باي</a:t>
            </a:r>
            <a:r>
              <a:rPr lang="ar-SA" dirty="0"/>
              <a:t> اتجاه     </a:t>
            </a:r>
          </a:p>
        </p:txBody>
      </p:sp>
      <p:cxnSp>
        <p:nvCxnSpPr>
          <p:cNvPr id="5" name="מחבר חץ ישר 4"/>
          <p:cNvCxnSpPr/>
          <p:nvPr/>
        </p:nvCxnSpPr>
        <p:spPr>
          <a:xfrm>
            <a:off x="2714612" y="3000372"/>
            <a:ext cx="2428892" cy="7143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חץ ישר 6"/>
          <p:cNvCxnSpPr/>
          <p:nvPr/>
        </p:nvCxnSpPr>
        <p:spPr>
          <a:xfrm>
            <a:off x="1928794" y="4071942"/>
            <a:ext cx="278608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/>
          <p:cNvCxnSpPr/>
          <p:nvPr/>
        </p:nvCxnSpPr>
        <p:spPr>
          <a:xfrm>
            <a:off x="2071670" y="5643578"/>
            <a:ext cx="300039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تعريف </a:t>
            </a:r>
            <a:r>
              <a:rPr lang="ar-SA" dirty="0">
                <a:hlinkClick r:id="rId3"/>
              </a:rPr>
              <a:t>الزاوية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ar-SA" dirty="0"/>
              <a:t>الزاوية عبارة عن شكل مكون من شعاعين لهما رأس مشترك , نسمي الشعاعين ساقي الزاوية </a:t>
            </a:r>
          </a:p>
          <a:p>
            <a:pPr>
              <a:buFont typeface="Arial" charset="0"/>
              <a:buChar char="•"/>
            </a:pPr>
            <a:r>
              <a:rPr lang="ar-SA" dirty="0"/>
              <a:t>الزاوية عبارة عن الفتحة الموجودة بين الشعاعين </a:t>
            </a:r>
          </a:p>
          <a:p>
            <a:pPr>
              <a:buFont typeface="Arial" charset="0"/>
              <a:buChar char="•"/>
            </a:pPr>
            <a:r>
              <a:rPr lang="ar-SA" dirty="0"/>
              <a:t>يتعلق كبر الزاوية بكبر الفتحة بين الشعاعين</a:t>
            </a:r>
          </a:p>
          <a:p>
            <a:pPr>
              <a:buFont typeface="Arial" charset="0"/>
              <a:buChar char="•"/>
            </a:pPr>
            <a:r>
              <a:rPr lang="ar-SA" dirty="0"/>
              <a:t>تقاس الزاوية بالدرجات , امثلة لزوايا :</a:t>
            </a:r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6000760" y="5786454"/>
            <a:ext cx="192882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V="1">
            <a:off x="6000760" y="4714884"/>
            <a:ext cx="1571636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>
            <a:off x="2214546" y="5929330"/>
            <a:ext cx="257176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0800000">
            <a:off x="1000100" y="4786322"/>
            <a:ext cx="1214446" cy="1143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/>
          <p:cNvCxnSpPr/>
          <p:nvPr/>
        </p:nvCxnSpPr>
        <p:spPr>
          <a:xfrm>
            <a:off x="1571604" y="5357826"/>
            <a:ext cx="185738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/>
          <p:cNvCxnSpPr/>
          <p:nvPr/>
        </p:nvCxnSpPr>
        <p:spPr>
          <a:xfrm>
            <a:off x="6643702" y="5286388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لا توجد </a:t>
            </a:r>
            <a:r>
              <a:rPr lang="ar-SA" dirty="0" err="1"/>
              <a:t>اهمية</a:t>
            </a:r>
            <a:r>
              <a:rPr lang="ar-SA" dirty="0"/>
              <a:t> لطول الساق , وبالطبع فالشعاع لا نهائي ولا يوجد له طول </a:t>
            </a:r>
          </a:p>
          <a:p>
            <a:endParaRPr lang="ar-SA" dirty="0"/>
          </a:p>
          <a:p>
            <a:r>
              <a:rPr lang="ar-SA" dirty="0"/>
              <a:t>هل الزاوية التي لها ساق طويل هي الزاوية </a:t>
            </a:r>
            <a:r>
              <a:rPr lang="ar-SA" dirty="0" err="1"/>
              <a:t>الاكبر</a:t>
            </a:r>
            <a:r>
              <a:rPr lang="ar-SA" dirty="0"/>
              <a:t> ؟</a:t>
            </a:r>
          </a:p>
          <a:p>
            <a:endParaRPr lang="ar-SA" dirty="0"/>
          </a:p>
          <a:p>
            <a:r>
              <a:rPr lang="ar-SA" dirty="0"/>
              <a:t>مقدار الزاوية هو درجة دوران الشعاع </a:t>
            </a:r>
            <a:r>
              <a:rPr lang="ar-SA" dirty="0" err="1"/>
              <a:t>الاول</a:t>
            </a:r>
            <a:r>
              <a:rPr lang="ar-SA" dirty="0"/>
              <a:t> نسبة لشعاع الثاني </a:t>
            </a:r>
          </a:p>
          <a:p>
            <a:endParaRPr lang="ar-SA" dirty="0"/>
          </a:p>
          <a:p>
            <a:endParaRPr lang="ar-SA" dirty="0"/>
          </a:p>
        </p:txBody>
      </p: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err="1"/>
              <a:t>انواع</a:t>
            </a:r>
            <a:r>
              <a:rPr lang="ar-SA" dirty="0"/>
              <a:t> الزوايا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 </a:t>
            </a:r>
            <a:r>
              <a:rPr lang="ar-SA" sz="4000" dirty="0"/>
              <a:t>الزاوية الحادة </a:t>
            </a:r>
          </a:p>
          <a:p>
            <a:pPr>
              <a:buNone/>
            </a:pPr>
            <a:r>
              <a:rPr lang="ar-SA" dirty="0"/>
              <a:t>الزاوية الحادة هي اصغر نوع زوايا </a:t>
            </a:r>
          </a:p>
          <a:p>
            <a:pPr>
              <a:buNone/>
            </a:pPr>
            <a:r>
              <a:rPr lang="ar-SA" dirty="0"/>
              <a:t>وهي اصغر من 90 درجة</a:t>
            </a:r>
          </a:p>
          <a:p>
            <a:pPr>
              <a:buNone/>
            </a:pPr>
            <a:r>
              <a:rPr lang="ar-SA" dirty="0"/>
              <a:t>الزوايا الحادة غير متساوية كلها , امثلة لزوايا حادة :</a:t>
            </a:r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5929322" y="5715016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flipV="1">
            <a:off x="5929322" y="4929198"/>
            <a:ext cx="2071702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>
            <a:off x="2357422" y="5643578"/>
            <a:ext cx="235745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5400000" flipH="1" flipV="1">
            <a:off x="2143108" y="4714884"/>
            <a:ext cx="1143008" cy="7143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hlinkClick r:id="rId3"/>
              </a:rPr>
              <a:t>الزاوية القائمة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هي اكبر من الزاوية الحادة</a:t>
            </a:r>
          </a:p>
          <a:p>
            <a:r>
              <a:rPr lang="ar-SA" dirty="0"/>
              <a:t>تساوي 90 درجة , وكل الزوايا القائمة متساوية</a:t>
            </a:r>
          </a:p>
          <a:p>
            <a:r>
              <a:rPr lang="ar-SA" dirty="0"/>
              <a:t>الزاوية القائمة موجودة في زاوية الكتاب , اللوح , الحائط</a:t>
            </a:r>
          </a:p>
          <a:p>
            <a:pPr>
              <a:buNone/>
            </a:pPr>
            <a:r>
              <a:rPr lang="ar-SA" dirty="0" err="1"/>
              <a:t>امثلة</a:t>
            </a:r>
            <a:r>
              <a:rPr lang="ar-SA" dirty="0"/>
              <a:t> لزوايا قائمة :</a:t>
            </a:r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بشكل مرفق 4"/>
          <p:cNvCxnSpPr/>
          <p:nvPr/>
        </p:nvCxnSpPr>
        <p:spPr>
          <a:xfrm rot="10800000">
            <a:off x="5429256" y="4286256"/>
            <a:ext cx="3071834" cy="150019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5400000">
            <a:off x="1071538" y="4143380"/>
            <a:ext cx="1571636" cy="1428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>
            <a:off x="2571736" y="4071942"/>
            <a:ext cx="1571636" cy="12144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الزاوية المنفرجة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هي اكبر من الزاوية القائمة</a:t>
            </a:r>
          </a:p>
          <a:p>
            <a:r>
              <a:rPr lang="ar-SA" dirty="0"/>
              <a:t>الزوايا المنفرجة غير متساوية وهي اكبر من 90 درجة واصغر من 180 درجة ( اكبر من الزاوية القائمة واصغر من الزاوية المستقيمة )</a:t>
            </a:r>
          </a:p>
          <a:p>
            <a:endParaRPr lang="ar-SA" dirty="0"/>
          </a:p>
          <a:p>
            <a:pPr>
              <a:buNone/>
            </a:pPr>
            <a:endParaRPr lang="ar-SA" dirty="0"/>
          </a:p>
          <a:p>
            <a:pPr>
              <a:buNone/>
            </a:pP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6357950" y="5643578"/>
            <a:ext cx="178595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 rot="10800000">
            <a:off x="5072066" y="4572008"/>
            <a:ext cx="1285884" cy="10715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رابط مستقيم 8"/>
          <p:cNvCxnSpPr/>
          <p:nvPr/>
        </p:nvCxnSpPr>
        <p:spPr>
          <a:xfrm rot="10800000">
            <a:off x="2357422" y="5643578"/>
            <a:ext cx="1785950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مستقيم 10"/>
          <p:cNvCxnSpPr/>
          <p:nvPr/>
        </p:nvCxnSpPr>
        <p:spPr>
          <a:xfrm rot="16200000" flipV="1">
            <a:off x="1464447" y="4679165"/>
            <a:ext cx="1357322" cy="4286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الزاوية المستقيمة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هي اكبر من الزاوية المنفرجة</a:t>
            </a:r>
          </a:p>
          <a:p>
            <a:r>
              <a:rPr lang="ar-SA" dirty="0"/>
              <a:t>الزوايا المستقيمة متساوية كلها وتساوي 180 درجة</a:t>
            </a:r>
          </a:p>
          <a:p>
            <a:r>
              <a:rPr lang="ar-SA" dirty="0"/>
              <a:t>شعاعا الزاوية المستقيمة يكونان خط مستقيم ( على امتدادة واحدة )</a:t>
            </a:r>
          </a:p>
          <a:p>
            <a:endParaRPr lang="ar-SA" dirty="0"/>
          </a:p>
          <a:p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 rot="10800000">
            <a:off x="5143504" y="5000636"/>
            <a:ext cx="257176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1714480" y="3714752"/>
            <a:ext cx="2928958" cy="2500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heel/>
    <p:sndAc>
      <p:stSnd>
        <p:snd r:embed="rId2" name="camera.wav"/>
      </p:stSnd>
    </p:sndAc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זרימה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78</TotalTime>
  <Words>251</Words>
  <Application>Microsoft Office PowerPoint</Application>
  <PresentationFormat>‫הצגה על המסך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6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15" baseType="lpstr">
      <vt:lpstr>Arial</vt:lpstr>
      <vt:lpstr>Calibri</vt:lpstr>
      <vt:lpstr>Constantia</vt:lpstr>
      <vt:lpstr>Majalla UI</vt:lpstr>
      <vt:lpstr>Traditional Arabic</vt:lpstr>
      <vt:lpstr>Wingdings 2</vt:lpstr>
      <vt:lpstr>تدفق</vt:lpstr>
      <vt:lpstr>انواع الزوايا  </vt:lpstr>
      <vt:lpstr>مصطلحات اساسية في الهندسة</vt:lpstr>
      <vt:lpstr>تعريف الزاوية</vt:lpstr>
      <vt:lpstr>מצגת של PowerPoint‏</vt:lpstr>
      <vt:lpstr>انواع الزوايا </vt:lpstr>
      <vt:lpstr>الزاوية القائمة</vt:lpstr>
      <vt:lpstr>الزاوية المنفرجة</vt:lpstr>
      <vt:lpstr>الزاوية المستقيمة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انواع الزوايا</dc:title>
  <dc:creator>school-2007</dc:creator>
  <cp:lastModifiedBy>User</cp:lastModifiedBy>
  <cp:revision>12</cp:revision>
  <dcterms:created xsi:type="dcterms:W3CDTF">2012-01-20T13:53:05Z</dcterms:created>
  <dcterms:modified xsi:type="dcterms:W3CDTF">2021-01-12T15:44:18Z</dcterms:modified>
</cp:coreProperties>
</file>