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8" r:id="rId2"/>
    <p:sldId id="259" r:id="rId3"/>
    <p:sldId id="267" r:id="rId4"/>
    <p:sldId id="261" r:id="rId5"/>
    <p:sldId id="260" r:id="rId6"/>
    <p:sldId id="262" r:id="rId7"/>
    <p:sldId id="257" r:id="rId8"/>
    <p:sldId id="264" r:id="rId9"/>
    <p:sldId id="272" r:id="rId10"/>
    <p:sldId id="273" r:id="rId11"/>
    <p:sldId id="263" r:id="rId12"/>
    <p:sldId id="265" r:id="rId13"/>
    <p:sldId id="266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he-I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סגנון ביניים 4 - הדגשה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סגנון ערכת נושא 2 - הדגשה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74" autoAdjust="0"/>
    <p:restoredTop sz="94660" autoAdjust="0"/>
  </p:normalViewPr>
  <p:slideViewPr>
    <p:cSldViewPr>
      <p:cViewPr varScale="1">
        <p:scale>
          <a:sx n="86" d="100"/>
          <a:sy n="86" d="100"/>
        </p:scale>
        <p:origin x="150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833082F-E466-461A-A4A0-99ACECAB7BDE}" type="datetimeFigureOut">
              <a:rPr lang="he-IL"/>
              <a:pPr>
                <a:defRPr/>
              </a:pPr>
              <a:t>א'/ניסן/תש"פ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35C4B65-4745-47F8-AD86-50012F1746C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4132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1D1D775-965B-4974-832B-B232A76759E9}" type="datetimeFigureOut">
              <a:rPr lang="he-IL"/>
              <a:pPr>
                <a:defRPr/>
              </a:pPr>
              <a:t>א'/ניסן/תש"פ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38F1E80-48E6-4A78-921A-4C6BDBE0928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8943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1F817F-3F94-44BA-9FFD-8DD88E5A4B42}" type="datetime8">
              <a:rPr lang="he-IL"/>
              <a:pPr/>
              <a:t>26 מרץ 20</a:t>
            </a:fld>
            <a:endParaRPr lang="he-IL">
              <a:cs typeface="Gisha" pitchFamily="34" charset="-79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اعداد المعلمة -سمر ابو ريا</a:t>
            </a:r>
            <a:endParaRPr lang="he-IL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C47AD-F102-4249-9602-FC2D6974D82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5A634E-E6AF-4BA5-A8FB-627082E1CE2B}" type="datetime8">
              <a:rPr lang="he-IL"/>
              <a:pPr/>
              <a:t>26 מרץ 20</a:t>
            </a:fld>
            <a:endParaRPr lang="he-IL">
              <a:cs typeface="Gisha" pitchFamily="34" charset="-79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اعداد المعلمة -سمر ابو ريا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58395-891E-4926-95C3-69144AEA57B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C97D88-2969-4ADE-9570-42D3B2FF854F}" type="datetime8">
              <a:rPr lang="he-IL"/>
              <a:pPr/>
              <a:t>26 מרץ 20</a:t>
            </a:fld>
            <a:endParaRPr lang="he-IL">
              <a:cs typeface="Gisha" pitchFamily="34" charset="-79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اعداد المعلمة -سمر ابو ريا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D8D36-5D58-4881-ACCB-4FAE7AA14724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EA723E58-CCC8-4866-8639-E7F1A01CA6FC}" type="datetime8">
              <a:rPr lang="he-IL"/>
              <a:pPr/>
              <a:t>26 מרץ 20</a:t>
            </a:fld>
            <a:endParaRPr lang="he-IL">
              <a:cs typeface="Gisha" pitchFamily="34" charset="-79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اعداد المعلمة -سمر ابو ريا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480EF-7167-477B-8256-5816D8A42C66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F91391-4473-49B9-91F9-27F352246B20}" type="datetime8">
              <a:rPr lang="he-IL"/>
              <a:pPr/>
              <a:t>26 מרץ 20</a:t>
            </a:fld>
            <a:endParaRPr lang="he-IL">
              <a:cs typeface="Gisha" pitchFamily="34" charset="-79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اعداد المعلمة -سمر ابو ريا</a:t>
            </a:r>
            <a:endParaRPr lang="he-IL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27778-D3BD-4E02-A6F2-22969AE7505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6CC5F3E7-2DC2-4E5B-8BDF-4DF90FCA6D97}" type="datetime8">
              <a:rPr lang="he-IL"/>
              <a:pPr/>
              <a:t>26 מרץ 20</a:t>
            </a:fld>
            <a:endParaRPr lang="he-IL">
              <a:cs typeface="Gisha" pitchFamily="34" charset="-79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اعداد المعلمة -سمر ابو ريا</a:t>
            </a: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264DA-FA45-48D1-A6C9-D477D468F50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C3E68E-5444-4C9B-853E-604BDD7E136D}" type="datetime8">
              <a:rPr lang="he-IL"/>
              <a:pPr/>
              <a:t>26 מרץ 20</a:t>
            </a:fld>
            <a:endParaRPr lang="he-IL">
              <a:cs typeface="Gisha" pitchFamily="34" charset="-79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اعداد المعلمة -سمر ابو ريا</a:t>
            </a:r>
            <a:endParaRPr lang="he-I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0212E-4FF1-4037-BB5C-D7D0A4DC443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2045CE-D78A-4A98-B834-B838BB43D813}" type="datetime8">
              <a:rPr lang="he-IL"/>
              <a:pPr/>
              <a:t>26 מרץ 20</a:t>
            </a:fld>
            <a:endParaRPr lang="he-IL">
              <a:cs typeface="Gisha" pitchFamily="34" charset="-79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اعداد المعلمة -سمر ابو ريا</a:t>
            </a:r>
            <a:endParaRPr lang="he-I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0A52-0B90-4266-B54A-BA00D2A7368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AB54DE-58A2-4538-A357-751234497519}" type="datetime8">
              <a:rPr lang="he-IL"/>
              <a:pPr/>
              <a:t>26 מרץ 20</a:t>
            </a:fld>
            <a:endParaRPr lang="he-IL">
              <a:cs typeface="Gisha" pitchFamily="34" charset="-79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اعداد المعلمة -سمر ابو ريا</a:t>
            </a:r>
            <a:endParaRPr lang="he-I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5CEAD-19F8-4FC6-A5B5-CF77D3FD7FB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1D9BA5-F548-4036-B488-715474317692}" type="datetime8">
              <a:rPr lang="he-IL"/>
              <a:pPr/>
              <a:t>26 מרץ 20</a:t>
            </a:fld>
            <a:endParaRPr lang="he-IL">
              <a:cs typeface="Gisha" pitchFamily="34" charset="-79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اعداد المعلمة -سمر ابو ريا</a:t>
            </a: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9900D-CBD9-4C3F-83A4-2D87558D962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e-IL" noProof="0"/>
              <a:t>לחץ על הסמל כדי להוסיף תמונה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7D6AC1-3344-4B38-817F-4C59AD94565A}" type="datetime8">
              <a:rPr lang="he-IL"/>
              <a:pPr/>
              <a:t>26 מרץ 20</a:t>
            </a:fld>
            <a:endParaRPr lang="he-IL">
              <a:cs typeface="Gisha" pitchFamily="34" charset="-79"/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SA"/>
              <a:t>اعداد المعلمة -سمر ابو ريا</a:t>
            </a:r>
            <a:endParaRPr lang="he-IL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F0D9A-5AA4-4D2D-82DE-9796BAB9F8B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>
              <a:defRPr sz="1100" b="1">
                <a:solidFill>
                  <a:srgbClr val="7F7F7F"/>
                </a:solidFill>
                <a:latin typeface="Trebuchet MS" pitchFamily="34" charset="0"/>
              </a:defRPr>
            </a:lvl1pPr>
          </a:lstStyle>
          <a:p>
            <a:fld id="{7BD1D47C-7E0A-4F4C-9FB9-352F8843D3EF}" type="datetime8">
              <a:rPr lang="he-IL"/>
              <a:pPr/>
              <a:t>26 מרץ 20</a:t>
            </a:fld>
            <a:endParaRPr lang="he-IL">
              <a:cs typeface="Gisha" pitchFamily="34" charset="-79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ar-SA"/>
              <a:t>اعداد المعلمة -سمر ابو ريا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ADEA9D-4E7C-40EA-812D-1874CCFE7A8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98" r:id="rId9"/>
    <p:sldLayoutId id="2147483689" r:id="rId10"/>
    <p:sldLayoutId id="2147483688" r:id="rId11"/>
  </p:sldLayoutIdLst>
  <p:hf hdr="0" dt="0"/>
  <p:txStyles>
    <p:titleStyle>
      <a:lvl1pPr marL="319088" indent="-319088" algn="r" rtl="1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1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  <a:cs typeface="Gisha" pitchFamily="34" charset="-79"/>
        </a:defRPr>
      </a:lvl2pPr>
      <a:lvl3pPr marL="319088" indent="-319088" algn="r" rtl="1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  <a:cs typeface="Gisha" pitchFamily="34" charset="-79"/>
        </a:defRPr>
      </a:lvl3pPr>
      <a:lvl4pPr marL="319088" indent="-319088" algn="r" rtl="1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  <a:cs typeface="Gisha" pitchFamily="34" charset="-79"/>
        </a:defRPr>
      </a:lvl4pPr>
      <a:lvl5pPr marL="319088" indent="-319088" algn="r" rtl="1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  <a:cs typeface="Gisha" pitchFamily="34" charset="-79"/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563" algn="r" rtl="1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r" rtl="1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r" rtl="1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r" rtl="1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r" rtl="1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slide" Target="slide7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image" Target="../media/image6.gif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slide" Target="slide14.xml"/><Relationship Id="rId4" Type="http://schemas.openxmlformats.org/officeDocument/2006/relationships/image" Target="../media/image6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slide" Target="slide13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hyperlink" Target="http://www.schoolarabia.net/asasia/duroos_math/almostatelat/1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4" Type="http://schemas.openxmlformats.org/officeDocument/2006/relationships/slide" Target="slid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slide" Target="slide5.xml"/><Relationship Id="rId5" Type="http://schemas.openxmlformats.org/officeDocument/2006/relationships/image" Target="../media/image10.png"/><Relationship Id="rId10" Type="http://schemas.openxmlformats.org/officeDocument/2006/relationships/slide" Target="slide3.xml"/><Relationship Id="rId4" Type="http://schemas.openxmlformats.org/officeDocument/2006/relationships/image" Target="../media/image9.png"/><Relationship Id="rId9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slide" Target="slide4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slide" Target="slide5.xml"/><Relationship Id="rId2" Type="http://schemas.openxmlformats.org/officeDocument/2006/relationships/hyperlink" Target="http://www.youtube.com/watch?v=-RhfHWmH_xg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image" Target="../media/image6.gif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6.xml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slide" Target="slide11.xml"/><Relationship Id="rId2" Type="http://schemas.openxmlformats.org/officeDocument/2006/relationships/hyperlink" Target="http://www.youtube.com/watch?v=bUaAf7RCQvw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17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illuminations.nctm.org/tools/CutTool/CutTool.as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3975" y="15875"/>
            <a:ext cx="14859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875"/>
            <a:ext cx="14859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4663" y="4900613"/>
            <a:ext cx="14287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72275" y="4900613"/>
            <a:ext cx="22193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WordArt 3" descr="2209391"/>
          <p:cNvSpPr>
            <a:spLocks noChangeArrowheads="1" noChangeShapeType="1" noTextEdit="1"/>
          </p:cNvSpPr>
          <p:nvPr/>
        </p:nvSpPr>
        <p:spPr bwMode="auto">
          <a:xfrm>
            <a:off x="323528" y="1196975"/>
            <a:ext cx="8237413" cy="3743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AE" sz="3600" b="1" kern="10" dirty="0">
                <a:ln w="9525">
                  <a:noFill/>
                  <a:round/>
                  <a:headEnd/>
                  <a:tailEnd/>
                </a:ln>
                <a:blipFill dpi="0" rotWithShape="1">
                  <a:blip r:embed="rId5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+mn-cs"/>
                <a:ea typeface="+mn-cs"/>
                <a:cs typeface="+mn-cs"/>
              </a:rPr>
              <a:t>وحدة تعليمية محوسبة </a:t>
            </a:r>
          </a:p>
          <a:p>
            <a:pPr algn="ctr" rtl="1"/>
            <a:r>
              <a:rPr lang="ar-SA" sz="3600" b="1" kern="10" dirty="0">
                <a:ln w="9525">
                  <a:noFill/>
                  <a:round/>
                  <a:headEnd/>
                  <a:tailEnd/>
                </a:ln>
                <a:blipFill dpi="0" rotWithShape="1">
                  <a:blip r:embed="rId5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+mn-cs"/>
                <a:ea typeface="+mn-cs"/>
                <a:cs typeface="+mn-cs"/>
              </a:rPr>
              <a:t>ل</a:t>
            </a:r>
            <a:r>
              <a:rPr lang="ar-AE" sz="3600" b="1" kern="10" dirty="0">
                <a:ln w="9525">
                  <a:noFill/>
                  <a:round/>
                  <a:headEnd/>
                  <a:tailEnd/>
                </a:ln>
                <a:blipFill dpi="0" rotWithShape="1">
                  <a:blip r:embed="rId5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+mn-cs"/>
                <a:ea typeface="+mn-cs"/>
                <a:cs typeface="+mn-cs"/>
              </a:rPr>
              <a:t>لصف </a:t>
            </a:r>
            <a:r>
              <a:rPr lang="ar-SA" sz="3600" b="1" kern="10" dirty="0">
                <a:ln w="9525">
                  <a:noFill/>
                  <a:round/>
                  <a:headEnd/>
                  <a:tailEnd/>
                </a:ln>
                <a:blipFill dpi="0" rotWithShape="1">
                  <a:blip r:embed="rId5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+mn-cs"/>
                <a:ea typeface="+mn-cs"/>
                <a:cs typeface="+mn-cs"/>
              </a:rPr>
              <a:t>الرابع </a:t>
            </a:r>
          </a:p>
          <a:p>
            <a:pPr algn="ctr" rtl="1"/>
            <a:r>
              <a:rPr lang="ar-SA" sz="3600" b="1" kern="10" dirty="0">
                <a:ln w="9525">
                  <a:noFill/>
                  <a:round/>
                  <a:headEnd/>
                  <a:tailEnd/>
                </a:ln>
                <a:blipFill dpi="0" rotWithShape="1">
                  <a:blip r:embed="rId5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+mn-cs"/>
                <a:ea typeface="+mn-cs"/>
                <a:cs typeface="+mn-cs"/>
              </a:rPr>
              <a:t>معلمة </a:t>
            </a:r>
            <a:r>
              <a:rPr lang="ar-SA" sz="3600" b="1" kern="10">
                <a:ln w="9525">
                  <a:noFill/>
                  <a:round/>
                  <a:headEnd/>
                  <a:tailEnd/>
                </a:ln>
                <a:blipFill dpi="0" rotWithShape="1">
                  <a:blip r:embed="rId5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+mn-cs"/>
                <a:ea typeface="+mn-cs"/>
                <a:cs typeface="+mn-cs"/>
              </a:rPr>
              <a:t>الموضوع  مرام عواوده</a:t>
            </a:r>
            <a:r>
              <a:rPr lang="ar-SA" sz="3600" b="1" kern="10" dirty="0">
                <a:ln w="9525">
                  <a:noFill/>
                  <a:round/>
                  <a:headEnd/>
                  <a:tailEnd/>
                </a:ln>
                <a:blipFill dpi="0" rotWithShape="1">
                  <a:blip r:embed="rId5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+mn-cs"/>
                <a:ea typeface="+mn-cs"/>
                <a:cs typeface="+mn-cs"/>
              </a:rPr>
              <a:t> </a:t>
            </a:r>
          </a:p>
          <a:p>
            <a:pPr algn="ctr" rtl="1"/>
            <a:r>
              <a:rPr lang="ar-SA" sz="3600" b="1" kern="10" dirty="0">
                <a:ln w="9525">
                  <a:noFill/>
                  <a:round/>
                  <a:headEnd/>
                  <a:tailEnd/>
                </a:ln>
                <a:blipFill dpi="0" rotWithShape="1">
                  <a:blip r:embed="rId5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+mn-cs"/>
                <a:ea typeface="+mn-cs"/>
                <a:cs typeface="+mn-cs"/>
              </a:rPr>
              <a:t>موضوع الوحدة</a:t>
            </a:r>
          </a:p>
          <a:p>
            <a:pPr algn="ctr" rtl="1"/>
            <a:r>
              <a:rPr lang="ar-AE" sz="3600" b="1" kern="10" dirty="0">
                <a:ln w="9525">
                  <a:noFill/>
                  <a:round/>
                  <a:headEnd/>
                  <a:tailEnd/>
                </a:ln>
                <a:blipFill dpi="0" rotWithShape="1">
                  <a:blip r:embed="rId5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+mn-cs"/>
                <a:ea typeface="+mn-cs"/>
                <a:cs typeface="+mn-cs"/>
              </a:rPr>
              <a:t>الاشكال الرباعية</a:t>
            </a:r>
            <a:endParaRPr lang="ar-SA" sz="3600" b="1" kern="10" dirty="0">
              <a:ln w="9525">
                <a:noFill/>
                <a:round/>
                <a:headEnd/>
                <a:tailEnd/>
              </a:ln>
              <a:blipFill dpi="0" rotWithShape="1">
                <a:blip r:embed="rId5"/>
                <a:srcRect/>
                <a:tile tx="0" ty="0" sx="100000" sy="100000" flip="none" algn="tl"/>
              </a:blipFill>
              <a:effectLst>
                <a:prstShdw prst="shdw17" dist="17961" dir="2700000">
                  <a:srgbClr val="999999"/>
                </a:prstShdw>
              </a:effectLst>
              <a:latin typeface="+mn-cs"/>
              <a:ea typeface="+mn-cs"/>
              <a:cs typeface="+mn-cs"/>
            </a:endParaRPr>
          </a:p>
          <a:p>
            <a:pPr algn="ctr" rtl="1"/>
            <a:r>
              <a:rPr lang="en-US" sz="3600" b="1" u="sng" dirty="0"/>
              <a:t> </a:t>
            </a:r>
            <a:r>
              <a:rPr lang="ar-BH" sz="3600" b="1" u="sng" dirty="0"/>
              <a:t>الدروس مخصصة (من 16.03.2020 حتى   26.03)</a:t>
            </a:r>
            <a:endParaRPr lang="en-US" sz="3600" dirty="0"/>
          </a:p>
          <a:p>
            <a:pPr algn="ctr" rtl="1"/>
            <a:endParaRPr lang="en-US" sz="3600" b="1" kern="10" dirty="0">
              <a:ln w="9525">
                <a:noFill/>
                <a:round/>
                <a:headEnd/>
                <a:tailEnd/>
              </a:ln>
              <a:blipFill dpi="0" rotWithShape="1">
                <a:blip r:embed="rId5"/>
                <a:srcRect/>
                <a:tile tx="0" ty="0" sx="100000" sy="100000" flip="none" algn="tl"/>
              </a:blipFill>
              <a:effectLst>
                <a:prstShdw prst="shdw17" dist="17961" dir="2700000">
                  <a:srgbClr val="999999"/>
                </a:prstShdw>
              </a:effectLst>
              <a:latin typeface="+mn-cs"/>
              <a:ea typeface="+mn-cs"/>
              <a:cs typeface="+mn-cs"/>
            </a:endParaRPr>
          </a:p>
        </p:txBody>
      </p:sp>
      <p:sp>
        <p:nvSpPr>
          <p:cNvPr id="2" name="חץ שמאלה 1">
            <a:hlinkClick r:id="rId6" action="ppaction://hlinksldjump"/>
          </p:cNvPr>
          <p:cNvSpPr/>
          <p:nvPr/>
        </p:nvSpPr>
        <p:spPr>
          <a:xfrm>
            <a:off x="2380928" y="5378041"/>
            <a:ext cx="1470992" cy="1075295"/>
          </a:xfrm>
          <a:prstGeom prst="lef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التالي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82C508-EF38-43F3-8DB6-9D33520BCE8B}" type="slidenum">
              <a:rPr lang="he-IL"/>
              <a:pPr>
                <a:defRPr/>
              </a:pPr>
              <a:t>1</a:t>
            </a:fld>
            <a:endParaRPr lang="he-IL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2674370" y="11088"/>
            <a:ext cx="4317207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هيا يا احبائي لنلخص معا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المهام المحوسب</a:t>
            </a:r>
            <a:endParaRPr lang="he-IL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/>
        </p:nvGraphicFramePr>
        <p:xfrm>
          <a:off x="1524197" y="1484313"/>
          <a:ext cx="7149903" cy="4572000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1394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7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/>
                        <a:t>خط القص</a:t>
                      </a:r>
                    </a:p>
                    <a:p>
                      <a:pPr rtl="1"/>
                      <a:r>
                        <a:rPr lang="ar-JO" dirty="0"/>
                        <a:t>من-- الى--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600" dirty="0"/>
                        <a:t>المضلعات</a:t>
                      </a:r>
                      <a:r>
                        <a:rPr lang="ar-JO" sz="1600" baseline="0" dirty="0"/>
                        <a:t> الناتجة</a:t>
                      </a:r>
                      <a:endParaRPr lang="he-IL" sz="160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/>
                        <a:t>             الرسم           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dirty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/>
                        <a:t>من راس المستطيل</a:t>
                      </a:r>
                      <a:r>
                        <a:rPr lang="ar-JO" baseline="0" dirty="0"/>
                        <a:t>  </a:t>
                      </a:r>
                      <a:r>
                        <a:rPr lang="ar-JO" dirty="0"/>
                        <a:t>الى</a:t>
                      </a:r>
                      <a:r>
                        <a:rPr lang="ar-JO" baseline="0" dirty="0"/>
                        <a:t> </a:t>
                      </a:r>
                      <a:r>
                        <a:rPr lang="ar-JO" dirty="0"/>
                        <a:t>راس</a:t>
                      </a:r>
                      <a:r>
                        <a:rPr lang="ar-JO" baseline="0" dirty="0"/>
                        <a:t> المستطيل.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/>
                        <a:t>مثلثين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  <a:p>
                      <a:pPr rtl="1"/>
                      <a:endParaRPr lang="ar-JO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dirty="0"/>
                        <a:t>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/>
                        <a:t>من ضلع المستطيل الى</a:t>
                      </a:r>
                      <a:r>
                        <a:rPr lang="ar-JO" baseline="0" dirty="0"/>
                        <a:t> </a:t>
                      </a:r>
                      <a:r>
                        <a:rPr lang="ar-JO" dirty="0"/>
                        <a:t>ضلع</a:t>
                      </a:r>
                      <a:r>
                        <a:rPr lang="ar-JO" baseline="0" dirty="0"/>
                        <a:t> المجاور له.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/>
                        <a:t>مثلث وشكل خماسي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  <a:p>
                      <a:pPr rtl="1"/>
                      <a:endParaRPr lang="ar-JO" dirty="0"/>
                    </a:p>
                    <a:p>
                      <a:pPr rtl="1"/>
                      <a:endParaRPr lang="ar-J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dirty="0"/>
                        <a:t>3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/>
                        <a:t>من ضلع المستطيل </a:t>
                      </a:r>
                      <a:r>
                        <a:rPr lang="ar-JO" baseline="0" dirty="0"/>
                        <a:t>الى ضلع المقابل له.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/>
                        <a:t>شكل رباعي و شكل رباعي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  <a:p>
                      <a:pPr rtl="1"/>
                      <a:endParaRPr lang="ar-JO" dirty="0"/>
                    </a:p>
                    <a:p>
                      <a:pPr rtl="1"/>
                      <a:endParaRPr lang="ar-JO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JO" dirty="0"/>
                        <a:t>4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/>
                        <a:t>راس المستطيل الى ضلع</a:t>
                      </a:r>
                      <a:r>
                        <a:rPr lang="ar-JO" baseline="0" dirty="0"/>
                        <a:t> المستطيل.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dirty="0"/>
                        <a:t>مثلث و شكل رباعي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מלבן 4"/>
          <p:cNvSpPr/>
          <p:nvPr/>
        </p:nvSpPr>
        <p:spPr>
          <a:xfrm>
            <a:off x="1763713" y="2492375"/>
            <a:ext cx="1079500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7" name="מחבר ישר 6"/>
          <p:cNvCxnSpPr/>
          <p:nvPr/>
        </p:nvCxnSpPr>
        <p:spPr>
          <a:xfrm>
            <a:off x="1763688" y="2492896"/>
            <a:ext cx="1080120" cy="50405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" name="מלבן 7"/>
          <p:cNvSpPr/>
          <p:nvPr/>
        </p:nvSpPr>
        <p:spPr>
          <a:xfrm>
            <a:off x="1763713" y="2852738"/>
            <a:ext cx="144462" cy="1444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2700338" y="2503488"/>
            <a:ext cx="142875" cy="1444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1789113" y="3425825"/>
            <a:ext cx="1079500" cy="503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835150" y="4652963"/>
            <a:ext cx="1081088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1800225" y="5516563"/>
            <a:ext cx="1081088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15" name="מחבר ישר 14"/>
          <p:cNvCxnSpPr>
            <a:endCxn id="11" idx="1"/>
          </p:cNvCxnSpPr>
          <p:nvPr/>
        </p:nvCxnSpPr>
        <p:spPr>
          <a:xfrm flipH="1">
            <a:off x="1788357" y="3425391"/>
            <a:ext cx="755290" cy="25202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מחבר ישר 16"/>
          <p:cNvCxnSpPr>
            <a:stCxn id="12" idx="0"/>
            <a:endCxn id="12" idx="2"/>
          </p:cNvCxnSpPr>
          <p:nvPr/>
        </p:nvCxnSpPr>
        <p:spPr>
          <a:xfrm>
            <a:off x="2305050" y="4653136"/>
            <a:ext cx="0" cy="50405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מחבר ישר 18"/>
          <p:cNvCxnSpPr/>
          <p:nvPr/>
        </p:nvCxnSpPr>
        <p:spPr>
          <a:xfrm>
            <a:off x="1800486" y="5501208"/>
            <a:ext cx="792088" cy="50405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מציין מיקום של מספר שקופית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0BDA92-FF6E-4072-AABE-46A5C7EA4D76}" type="slidenum">
              <a:rPr lang="he-IL"/>
              <a:pPr>
                <a:defRPr/>
              </a:pPr>
              <a:t>10</a:t>
            </a:fld>
            <a:endParaRPr lang="he-I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26100" y="142875"/>
            <a:ext cx="35179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מלבן 3"/>
          <p:cNvSpPr/>
          <p:nvPr/>
        </p:nvSpPr>
        <p:spPr>
          <a:xfrm>
            <a:off x="154546" y="1638739"/>
            <a:ext cx="8904758" cy="29238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4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شكل رباعي فيه: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JO" sz="4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  <a:cs typeface="+mn-cs"/>
            </a:endParaRPr>
          </a:p>
          <a:p>
            <a:pPr marL="571500" indent="-571500" algn="r" rt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ar-JO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5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كل ضلعين متقابلين متوازيين متساويين</a:t>
            </a:r>
          </a:p>
          <a:p>
            <a:pPr marL="571500" indent="-571500" algn="r" rt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ar-JO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5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  <a:cs typeface="+mn-cs"/>
            </a:endParaRPr>
          </a:p>
          <a:p>
            <a:pPr marL="571500" indent="-571500" algn="r" rt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ar-JO" sz="2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5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ar-JO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5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كل زاويتان </a:t>
            </a:r>
            <a:r>
              <a:rPr lang="ar-JO" sz="32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5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متقابلتيان</a:t>
            </a:r>
            <a:r>
              <a:rPr lang="ar-JO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5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n-lt"/>
                <a:cs typeface="+mn-cs"/>
              </a:rPr>
              <a:t> متوازيتان متساويتان</a:t>
            </a:r>
            <a:endParaRPr lang="ar-JO" sz="2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5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153988"/>
            <a:ext cx="1800225" cy="235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Quadrilateral"/>
          <p:cNvPicPr>
            <a:picLocks noChangeAspect="1" noChangeArrowheads="1"/>
          </p:cNvPicPr>
          <p:nvPr/>
        </p:nvPicPr>
        <p:blipFill>
          <a:blip r:embed="rId4"/>
          <a:srcRect l="71735" t="9528" b="68906"/>
          <a:stretch>
            <a:fillRect/>
          </a:stretch>
        </p:blipFill>
        <p:spPr bwMode="auto">
          <a:xfrm>
            <a:off x="2155825" y="4508500"/>
            <a:ext cx="5472113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2" descr="107"/>
          <p:cNvSpPr>
            <a:spLocks noChangeArrowheads="1" noChangeShapeType="1" noTextEdit="1"/>
          </p:cNvSpPr>
          <p:nvPr/>
        </p:nvSpPr>
        <p:spPr bwMode="auto">
          <a:xfrm>
            <a:off x="2155825" y="390525"/>
            <a:ext cx="3381375" cy="992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AE" sz="3600" b="1" kern="10">
                <a:ln w="9525">
                  <a:noFill/>
                  <a:round/>
                  <a:headEnd/>
                  <a:tailEnd/>
                </a:ln>
                <a:blipFill dpi="0" rotWithShape="1">
                  <a:blip r:embed="rId5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Avigail"/>
              </a:rPr>
              <a:t>متوازي الاضلاع</a:t>
            </a:r>
            <a:endParaRPr lang="en-US" sz="3600" b="1" kern="10">
              <a:ln w="9525">
                <a:noFill/>
                <a:round/>
                <a:headEnd/>
                <a:tailEnd/>
              </a:ln>
              <a:blipFill dpi="0" rotWithShape="1">
                <a:blip r:embed="rId5"/>
                <a:srcRect/>
                <a:tile tx="0" ty="0" sx="100000" sy="100000" flip="none" algn="tl"/>
              </a:blipFill>
              <a:effectLst>
                <a:prstShdw prst="shdw17" dist="17961" dir="2700000">
                  <a:srgbClr val="999999"/>
                </a:prstShdw>
              </a:effectLst>
              <a:latin typeface="Avigail"/>
            </a:endParaRPr>
          </a:p>
        </p:txBody>
      </p:sp>
      <p:sp>
        <p:nvSpPr>
          <p:cNvPr id="2" name="חץ שמאלה 1"/>
          <p:cNvSpPr/>
          <p:nvPr/>
        </p:nvSpPr>
        <p:spPr>
          <a:xfrm>
            <a:off x="154546" y="5949280"/>
            <a:ext cx="1321110" cy="792088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6" action="ppaction://hlinksldjump"/>
              </a:rPr>
              <a:t>التالي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חץ ימינה 2"/>
          <p:cNvSpPr/>
          <p:nvPr/>
        </p:nvSpPr>
        <p:spPr>
          <a:xfrm>
            <a:off x="7385050" y="5949280"/>
            <a:ext cx="1363414" cy="79208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7" action="ppaction://hlinksldjump"/>
              </a:rPr>
              <a:t>السابق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DC2E2-34AB-4A37-A726-13618028A5A3}" type="slidenum">
              <a:rPr lang="he-IL"/>
              <a:pPr>
                <a:defRPr/>
              </a:pPr>
              <a:t>11</a:t>
            </a:fld>
            <a:endParaRPr lang="he-IL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-14288"/>
            <a:ext cx="1597025" cy="2374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מלבן 2"/>
          <p:cNvSpPr/>
          <p:nvPr/>
        </p:nvSpPr>
        <p:spPr>
          <a:xfrm>
            <a:off x="854301" y="2914839"/>
            <a:ext cx="7771678" cy="227754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شكل رباعي مكون من:</a:t>
            </a:r>
          </a:p>
          <a:p>
            <a:pPr marL="571500" indent="-571500" algn="r" rt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ar-JO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مثلثين متساويين الساقيين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لهما قاعدة مشتركة</a:t>
            </a:r>
            <a:endParaRPr lang="he-IL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6" name="Picture 4" descr="scan0011"/>
          <p:cNvPicPr>
            <a:picLocks noChangeAspect="1" noChangeArrowheads="1"/>
          </p:cNvPicPr>
          <p:nvPr/>
        </p:nvPicPr>
        <p:blipFill>
          <a:blip r:embed="rId3"/>
          <a:srcRect l="5092" r="54178" b="13327"/>
          <a:stretch>
            <a:fillRect/>
          </a:stretch>
        </p:blipFill>
        <p:spPr bwMode="auto">
          <a:xfrm>
            <a:off x="34925" y="-14288"/>
            <a:ext cx="2081213" cy="2879726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7" name="WordArt 2" descr="107"/>
          <p:cNvSpPr>
            <a:spLocks noChangeArrowheads="1" noChangeShapeType="1" noTextEdit="1"/>
          </p:cNvSpPr>
          <p:nvPr/>
        </p:nvSpPr>
        <p:spPr bwMode="auto">
          <a:xfrm>
            <a:off x="2443163" y="706438"/>
            <a:ext cx="4594225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AE" sz="3600" b="1" kern="10">
                <a:ln w="9525">
                  <a:noFill/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+mn-cs"/>
                <a:ea typeface="+mn-cs"/>
                <a:cs typeface="+mn-cs"/>
              </a:rPr>
              <a:t>الدالتون</a:t>
            </a:r>
            <a:endParaRPr lang="en-US" sz="3600" b="1" kern="10">
              <a:ln w="9525">
                <a:noFill/>
                <a:round/>
                <a:headEnd/>
                <a:tailEnd/>
              </a:ln>
              <a:blipFill dpi="0" rotWithShape="1">
                <a:blip r:embed="rId4"/>
                <a:srcRect/>
                <a:tile tx="0" ty="0" sx="100000" sy="100000" flip="none" algn="tl"/>
              </a:blipFill>
              <a:effectLst>
                <a:prstShdw prst="shdw17" dist="17961" dir="2700000">
                  <a:srgbClr val="999999"/>
                </a:prstShdw>
              </a:effectLst>
              <a:latin typeface="+mn-cs"/>
              <a:ea typeface="+mn-cs"/>
              <a:cs typeface="+mn-cs"/>
            </a:endParaRPr>
          </a:p>
        </p:txBody>
      </p:sp>
      <p:sp>
        <p:nvSpPr>
          <p:cNvPr id="2" name="חץ ימינה 1"/>
          <p:cNvSpPr/>
          <p:nvPr/>
        </p:nvSpPr>
        <p:spPr>
          <a:xfrm>
            <a:off x="7164288" y="5949280"/>
            <a:ext cx="1302568" cy="79208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السابق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חץ שמאלה 3"/>
          <p:cNvSpPr/>
          <p:nvPr/>
        </p:nvSpPr>
        <p:spPr>
          <a:xfrm>
            <a:off x="467544" y="5949280"/>
            <a:ext cx="1296143" cy="908720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التالي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66A628-312A-4619-9335-DCB008DDDB4F}" type="slidenum">
              <a:rPr lang="he-IL"/>
              <a:pPr>
                <a:defRPr/>
              </a:pPr>
              <a:t>12</a:t>
            </a:fld>
            <a:endParaRPr lang="he-IL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53163" y="30163"/>
            <a:ext cx="28416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מלבן 2"/>
          <p:cNvSpPr/>
          <p:nvPr/>
        </p:nvSpPr>
        <p:spPr>
          <a:xfrm>
            <a:off x="1003120" y="1717992"/>
            <a:ext cx="6670416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شكل رباعي فيه: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5400" b="1" dirty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ضلعان متوازيان فقط</a:t>
            </a:r>
            <a:endParaRPr lang="he-IL" sz="5400" b="1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5" name="Picture 4" descr="Quadrilateral"/>
          <p:cNvPicPr>
            <a:picLocks noChangeAspect="1" noChangeArrowheads="1"/>
          </p:cNvPicPr>
          <p:nvPr/>
        </p:nvPicPr>
        <p:blipFill>
          <a:blip r:embed="rId3"/>
          <a:srcRect l="25139" r="51967" b="66927"/>
          <a:stretch>
            <a:fillRect/>
          </a:stretch>
        </p:blipFill>
        <p:spPr bwMode="auto">
          <a:xfrm>
            <a:off x="-1493838" y="-1108075"/>
            <a:ext cx="5832476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Quadrilateral"/>
          <p:cNvPicPr>
            <a:picLocks noChangeAspect="1" noChangeArrowheads="1"/>
          </p:cNvPicPr>
          <p:nvPr/>
        </p:nvPicPr>
        <p:blipFill>
          <a:blip r:embed="rId3"/>
          <a:srcRect l="50000" r="28265" b="68906"/>
          <a:stretch>
            <a:fillRect/>
          </a:stretch>
        </p:blipFill>
        <p:spPr bwMode="auto">
          <a:xfrm>
            <a:off x="2027238" y="2930525"/>
            <a:ext cx="4826000" cy="274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מחבר חץ ישר 6"/>
          <p:cNvCxnSpPr/>
          <p:nvPr/>
        </p:nvCxnSpPr>
        <p:spPr>
          <a:xfrm flipV="1">
            <a:off x="5784850" y="4324350"/>
            <a:ext cx="503238" cy="504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מלבן 7"/>
          <p:cNvSpPr/>
          <p:nvPr/>
        </p:nvSpPr>
        <p:spPr>
          <a:xfrm>
            <a:off x="5824140" y="3935377"/>
            <a:ext cx="3453189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شبة منحرف متساوي الساقين</a:t>
            </a:r>
            <a:endParaRPr lang="he-IL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10" name="WordArt 2" descr="107"/>
          <p:cNvSpPr>
            <a:spLocks noChangeArrowheads="1" noChangeShapeType="1" noTextEdit="1"/>
          </p:cNvSpPr>
          <p:nvPr/>
        </p:nvSpPr>
        <p:spPr bwMode="auto">
          <a:xfrm>
            <a:off x="2843213" y="53975"/>
            <a:ext cx="319405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AE" sz="3600" b="1" kern="10">
                <a:ln w="9525">
                  <a:noFill/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Avigail"/>
              </a:rPr>
              <a:t>شبه منحرف</a:t>
            </a:r>
            <a:endParaRPr lang="en-US" sz="3600" b="1" kern="10">
              <a:ln w="9525">
                <a:noFill/>
                <a:round/>
                <a:headEnd/>
                <a:tailEnd/>
              </a:ln>
              <a:blipFill dpi="0" rotWithShape="1">
                <a:blip r:embed="rId4"/>
                <a:srcRect/>
                <a:tile tx="0" ty="0" sx="100000" sy="100000" flip="none" algn="tl"/>
              </a:blipFill>
              <a:effectLst>
                <a:prstShdw prst="shdw17" dist="17961" dir="2700000">
                  <a:srgbClr val="999999"/>
                </a:prstShdw>
              </a:effectLst>
              <a:latin typeface="Avigail"/>
            </a:endParaRPr>
          </a:p>
        </p:txBody>
      </p:sp>
      <p:sp>
        <p:nvSpPr>
          <p:cNvPr id="2" name="חץ שמאלה 1"/>
          <p:cNvSpPr/>
          <p:nvPr/>
        </p:nvSpPr>
        <p:spPr>
          <a:xfrm>
            <a:off x="179512" y="6021288"/>
            <a:ext cx="1242578" cy="836712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5" action="ppaction://hlinksldjump"/>
              </a:rPr>
              <a:t>ا</a:t>
            </a: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لتالي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חץ ימינה 3"/>
          <p:cNvSpPr/>
          <p:nvPr/>
        </p:nvSpPr>
        <p:spPr>
          <a:xfrm>
            <a:off x="7092280" y="5877272"/>
            <a:ext cx="1656184" cy="98072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6" action="ppaction://hlinksldjump"/>
              </a:rPr>
              <a:t>السابق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מציין מיקום של מספר שקופית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C6F454-0A39-415D-9939-45C78132281C}" type="slidenum">
              <a:rPr lang="he-IL"/>
              <a:pPr>
                <a:defRPr/>
              </a:pPr>
              <a:t>13</a:t>
            </a:fld>
            <a:endParaRPr lang="he-IL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-66675" y="1209675"/>
            <a:ext cx="8785225" cy="16303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2800" dirty="0">
              <a:latin typeface="+mn-lt"/>
              <a:cs typeface="+mn-cs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br>
              <a:rPr lang="he-IL" sz="2800" dirty="0">
                <a:latin typeface="+mn-lt"/>
                <a:cs typeface="+mn-cs"/>
              </a:rPr>
            </a:br>
            <a:r>
              <a:rPr lang="he-IL" sz="40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ar-SA" sz="44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مضلع مكوّن من أربعة أضلاع </a:t>
            </a:r>
            <a:r>
              <a:rPr lang="ar-SA" sz="40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فقط</a:t>
            </a:r>
            <a:endParaRPr lang="he-IL" sz="4000" b="1" dirty="0">
              <a:solidFill>
                <a:schemeClr val="accent5">
                  <a:lumMod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" name="Picture 4" descr="Quadrilateral"/>
          <p:cNvPicPr>
            <a:picLocks noChangeAspect="1" noChangeArrowheads="1"/>
          </p:cNvPicPr>
          <p:nvPr/>
        </p:nvPicPr>
        <p:blipFill>
          <a:blip r:embed="rId2"/>
          <a:srcRect r="72870" b="66562"/>
          <a:stretch>
            <a:fillRect/>
          </a:stretch>
        </p:blipFill>
        <p:spPr bwMode="auto">
          <a:xfrm>
            <a:off x="1327150" y="2535238"/>
            <a:ext cx="4968875" cy="296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מלבן 4"/>
          <p:cNvSpPr/>
          <p:nvPr/>
        </p:nvSpPr>
        <p:spPr>
          <a:xfrm>
            <a:off x="4975225" y="3068638"/>
            <a:ext cx="3917950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r" rtl="1">
              <a:spcBef>
                <a:spcPct val="20000"/>
              </a:spcBef>
              <a:buClr>
                <a:srgbClr val="FFCC00"/>
              </a:buClr>
              <a:buSzPct val="70000"/>
              <a:buFont typeface="Wingdings" pitchFamily="2" charset="2"/>
              <a:buChar char="n"/>
              <a:defRPr/>
            </a:pPr>
            <a:r>
              <a:rPr lang="ar-SA" sz="4800" kern="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cs typeface="Arial"/>
              </a:rPr>
              <a:t>فيه قطرين.</a:t>
            </a:r>
          </a:p>
        </p:txBody>
      </p:sp>
      <p:sp>
        <p:nvSpPr>
          <p:cNvPr id="8" name="WordArt 2" descr="107"/>
          <p:cNvSpPr>
            <a:spLocks noChangeArrowheads="1" noChangeShapeType="1" noTextEdit="1"/>
          </p:cNvSpPr>
          <p:nvPr/>
        </p:nvSpPr>
        <p:spPr bwMode="auto">
          <a:xfrm>
            <a:off x="2584450" y="66675"/>
            <a:ext cx="3887788" cy="1022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AE" sz="3600" b="1" kern="10">
                <a:ln w="9525">
                  <a:noFill/>
                  <a:round/>
                  <a:headEnd/>
                  <a:tailEnd/>
                </a:ln>
                <a:blipFill dpi="0" rotWithShape="1">
                  <a:blip r:embed="rId3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+mn-cs"/>
                <a:ea typeface="+mn-cs"/>
                <a:cs typeface="+mn-cs"/>
              </a:rPr>
              <a:t>الشكل الرباعي العام:</a:t>
            </a:r>
            <a:endParaRPr lang="en-US" sz="3600" b="1" kern="10">
              <a:ln w="9525">
                <a:noFill/>
                <a:round/>
                <a:headEnd/>
                <a:tailEnd/>
              </a:ln>
              <a:blipFill dpi="0" rotWithShape="1">
                <a:blip r:embed="rId3"/>
                <a:srcRect/>
                <a:tile tx="0" ty="0" sx="100000" sy="100000" flip="none" algn="tl"/>
              </a:blipFill>
              <a:effectLst>
                <a:prstShdw prst="shdw17" dist="17961" dir="2700000">
                  <a:srgbClr val="999999"/>
                </a:prstShdw>
              </a:effectLst>
              <a:latin typeface="+mn-cs"/>
              <a:ea typeface="+mn-cs"/>
              <a:cs typeface="+mn-cs"/>
            </a:endParaRPr>
          </a:p>
        </p:txBody>
      </p:sp>
      <p:cxnSp>
        <p:nvCxnSpPr>
          <p:cNvPr id="9" name="מחבר חץ ישר 8"/>
          <p:cNvCxnSpPr/>
          <p:nvPr/>
        </p:nvCxnSpPr>
        <p:spPr>
          <a:xfrm>
            <a:off x="3059832" y="3645024"/>
            <a:ext cx="1914901" cy="11521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מחבר חץ ישר 10"/>
          <p:cNvCxnSpPr/>
          <p:nvPr/>
        </p:nvCxnSpPr>
        <p:spPr>
          <a:xfrm flipH="1">
            <a:off x="2699792" y="3789040"/>
            <a:ext cx="2088232" cy="12241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חץ שמאלה 11">
            <a:hlinkClick r:id="rId4" action="ppaction://hlinksldjump"/>
          </p:cNvPr>
          <p:cNvSpPr/>
          <p:nvPr/>
        </p:nvSpPr>
        <p:spPr>
          <a:xfrm>
            <a:off x="323528" y="5877272"/>
            <a:ext cx="1440160" cy="864096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التالي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חץ ימינה 12"/>
          <p:cNvSpPr/>
          <p:nvPr/>
        </p:nvSpPr>
        <p:spPr>
          <a:xfrm>
            <a:off x="7092280" y="5877272"/>
            <a:ext cx="1626209" cy="72008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5" action="ppaction://hlinksldjump"/>
              </a:rPr>
              <a:t>السابق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2E930A-C383-4F30-9A8F-40F09B103972}" type="slidenum">
              <a:rPr lang="he-IL"/>
              <a:pPr>
                <a:defRPr/>
              </a:pPr>
              <a:t>14</a:t>
            </a:fld>
            <a:endParaRPr lang="he-IL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-30992" y="836712"/>
            <a:ext cx="8917826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هيا يا احبائي لنشاهد ونستمتع معا مسرحية الاشكال الرباعية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«عودة المستطيل»</a:t>
            </a:r>
            <a:endParaRPr lang="he-IL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3369429" y="2967335"/>
            <a:ext cx="337303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  <a:hlinkClick r:id="rId2"/>
              </a:rPr>
              <a:t>ا	ضغط هنا</a:t>
            </a:r>
            <a:endParaRPr lang="he-IL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" name="חץ שמאלה 1"/>
          <p:cNvSpPr/>
          <p:nvPr/>
        </p:nvSpPr>
        <p:spPr>
          <a:xfrm>
            <a:off x="251520" y="6093296"/>
            <a:ext cx="1224136" cy="76470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التالي</a:t>
            </a:r>
            <a:r>
              <a:rPr lang="he-IL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3" action="ppaction://hlinksldjump"/>
              </a:rPr>
              <a:t>שקופית 14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חץ ימינה 3"/>
          <p:cNvSpPr/>
          <p:nvPr/>
        </p:nvSpPr>
        <p:spPr>
          <a:xfrm>
            <a:off x="7452320" y="6093296"/>
            <a:ext cx="1296144" cy="64807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السابق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83753-39D5-4618-B125-B7B210B4308A}" type="slidenum">
              <a:rPr lang="he-IL"/>
              <a:pPr>
                <a:defRPr/>
              </a:pPr>
              <a:t>15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173401" y="32481"/>
            <a:ext cx="3068468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هيا نتعلم الرسم 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بالأشكال الرباعية</a:t>
            </a:r>
            <a:endParaRPr lang="he-IL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6228184" y="1412776"/>
            <a:ext cx="2765501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نرسم مستطيل كبير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وثلاثة مستطيلات صغيرة</a:t>
            </a:r>
            <a:endParaRPr lang="he-IL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1109663" y="1844675"/>
            <a:ext cx="3003550" cy="1223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" name="מלבן 4"/>
          <p:cNvSpPr/>
          <p:nvPr/>
        </p:nvSpPr>
        <p:spPr>
          <a:xfrm rot="19251921">
            <a:off x="4159250" y="1338263"/>
            <a:ext cx="719138" cy="14414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מלבן 5"/>
          <p:cNvSpPr/>
          <p:nvPr/>
        </p:nvSpPr>
        <p:spPr>
          <a:xfrm>
            <a:off x="1476375" y="3068638"/>
            <a:ext cx="649288" cy="12842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4675" y="3059113"/>
            <a:ext cx="6699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מלבן 6"/>
          <p:cNvSpPr/>
          <p:nvPr/>
        </p:nvSpPr>
        <p:spPr>
          <a:xfrm rot="10800000">
            <a:off x="4377877" y="2967335"/>
            <a:ext cx="38824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 </a:t>
            </a:r>
            <a:endParaRPr lang="he-IL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אליפסה 7"/>
          <p:cNvSpPr/>
          <p:nvPr/>
        </p:nvSpPr>
        <p:spPr>
          <a:xfrm rot="19130742">
            <a:off x="3836988" y="1368425"/>
            <a:ext cx="803275" cy="5762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9" name="ירח 8"/>
          <p:cNvSpPr/>
          <p:nvPr/>
        </p:nvSpPr>
        <p:spPr>
          <a:xfrm rot="19348743">
            <a:off x="3544888" y="1471613"/>
            <a:ext cx="334962" cy="423862"/>
          </a:xfrm>
          <a:prstGeom prst="mo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2" name="ירח 11"/>
          <p:cNvSpPr/>
          <p:nvPr/>
        </p:nvSpPr>
        <p:spPr>
          <a:xfrm rot="10275504">
            <a:off x="4408488" y="1062038"/>
            <a:ext cx="334962" cy="423862"/>
          </a:xfrm>
          <a:prstGeom prst="mo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0" name="אליפסה 9"/>
          <p:cNvSpPr/>
          <p:nvPr/>
        </p:nvSpPr>
        <p:spPr>
          <a:xfrm rot="19819350">
            <a:off x="3354388" y="1874838"/>
            <a:ext cx="676275" cy="31908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" name="אליפסה 13"/>
          <p:cNvSpPr/>
          <p:nvPr/>
        </p:nvSpPr>
        <p:spPr>
          <a:xfrm rot="20150304">
            <a:off x="4552950" y="1293813"/>
            <a:ext cx="676275" cy="3175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6" name="אליפסה 15"/>
          <p:cNvSpPr/>
          <p:nvPr/>
        </p:nvSpPr>
        <p:spPr>
          <a:xfrm rot="19130742">
            <a:off x="4424363" y="2120900"/>
            <a:ext cx="803275" cy="5762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4766125" y="1656973"/>
            <a:ext cx="40107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.</a:t>
            </a:r>
            <a:endParaRPr lang="he-IL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4517443" y="1844824"/>
            <a:ext cx="40107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.</a:t>
            </a:r>
            <a:endParaRPr lang="he-IL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" name="מלבן 16"/>
          <p:cNvSpPr/>
          <p:nvPr/>
        </p:nvSpPr>
        <p:spPr>
          <a:xfrm>
            <a:off x="4435031" y="1207958"/>
            <a:ext cx="40107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.</a:t>
            </a:r>
            <a:endParaRPr lang="he-IL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4111332" y="1465952"/>
            <a:ext cx="40107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.</a:t>
            </a:r>
            <a:endParaRPr lang="he-IL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" name="קשת 18"/>
          <p:cNvSpPr/>
          <p:nvPr/>
        </p:nvSpPr>
        <p:spPr>
          <a:xfrm rot="7176707">
            <a:off x="4734159" y="2246778"/>
            <a:ext cx="432048" cy="282008"/>
          </a:xfrm>
          <a:prstGeom prst="arc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2" name="קשת 21"/>
          <p:cNvSpPr/>
          <p:nvPr/>
        </p:nvSpPr>
        <p:spPr>
          <a:xfrm rot="14196642">
            <a:off x="692841" y="1715617"/>
            <a:ext cx="1944216" cy="2706686"/>
          </a:xfrm>
          <a:prstGeom prst="arc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5" name="קשת 24"/>
          <p:cNvSpPr/>
          <p:nvPr/>
        </p:nvSpPr>
        <p:spPr>
          <a:xfrm rot="14196642">
            <a:off x="759692" y="1715618"/>
            <a:ext cx="1944216" cy="2706686"/>
          </a:xfrm>
          <a:prstGeom prst="arc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3" name="אקורד 22"/>
          <p:cNvSpPr/>
          <p:nvPr/>
        </p:nvSpPr>
        <p:spPr>
          <a:xfrm rot="17580843">
            <a:off x="2001043" y="2866232"/>
            <a:ext cx="836613" cy="736600"/>
          </a:xfrm>
          <a:prstGeom prst="chord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6" name="אליפסה 25"/>
          <p:cNvSpPr/>
          <p:nvPr/>
        </p:nvSpPr>
        <p:spPr>
          <a:xfrm rot="1986359">
            <a:off x="2714013" y="3339694"/>
            <a:ext cx="256606" cy="99296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0" name="אליפסה 29"/>
          <p:cNvSpPr/>
          <p:nvPr/>
        </p:nvSpPr>
        <p:spPr>
          <a:xfrm rot="1986359">
            <a:off x="2497732" y="3616691"/>
            <a:ext cx="256606" cy="99296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1" name="אליפסה 30"/>
          <p:cNvSpPr/>
          <p:nvPr/>
        </p:nvSpPr>
        <p:spPr>
          <a:xfrm rot="1986359">
            <a:off x="2131303" y="3603760"/>
            <a:ext cx="256606" cy="99296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7" name="ענן 26"/>
          <p:cNvSpPr/>
          <p:nvPr/>
        </p:nvSpPr>
        <p:spPr>
          <a:xfrm>
            <a:off x="2051050" y="1844675"/>
            <a:ext cx="871538" cy="461963"/>
          </a:xfrm>
          <a:prstGeom prst="clou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3" name="ענן 32"/>
          <p:cNvSpPr/>
          <p:nvPr/>
        </p:nvSpPr>
        <p:spPr>
          <a:xfrm>
            <a:off x="2760663" y="2633663"/>
            <a:ext cx="871537" cy="460375"/>
          </a:xfrm>
          <a:prstGeom prst="clou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4" name="ענן 33"/>
          <p:cNvSpPr/>
          <p:nvPr/>
        </p:nvSpPr>
        <p:spPr>
          <a:xfrm>
            <a:off x="1181100" y="2614613"/>
            <a:ext cx="869950" cy="460375"/>
          </a:xfrm>
          <a:prstGeom prst="clou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5" name="ענן 34"/>
          <p:cNvSpPr/>
          <p:nvPr/>
        </p:nvSpPr>
        <p:spPr>
          <a:xfrm rot="16200000">
            <a:off x="2885403" y="3554673"/>
            <a:ext cx="870953" cy="461665"/>
          </a:xfrm>
          <a:prstGeom prst="cloud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2" name="מלבן 31"/>
          <p:cNvSpPr/>
          <p:nvPr/>
        </p:nvSpPr>
        <p:spPr>
          <a:xfrm>
            <a:off x="2760628" y="5875929"/>
            <a:ext cx="2339103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ما اجمل البقرة 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التي رسمناها!</a:t>
            </a:r>
            <a:endParaRPr lang="he-IL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36" name="WordArt 2" descr="107"/>
          <p:cNvSpPr>
            <a:spLocks noChangeArrowheads="1" noChangeShapeType="1" noTextEdit="1"/>
          </p:cNvSpPr>
          <p:nvPr/>
        </p:nvSpPr>
        <p:spPr bwMode="auto">
          <a:xfrm>
            <a:off x="2743200" y="3470275"/>
            <a:ext cx="56388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9525">
                <a:noFill/>
                <a:round/>
                <a:headEnd/>
                <a:tailEnd/>
              </a:ln>
              <a:blipFill dpi="0" rotWithShape="1">
                <a:blip r:embed="rId3"/>
                <a:srcRect/>
                <a:tile tx="0" ty="0" sx="100000" sy="100000" flip="none" algn="tl"/>
              </a:blipFill>
              <a:effectLst>
                <a:prstShdw prst="shdw17" dist="17961" dir="2700000">
                  <a:srgbClr val="999999"/>
                </a:prstShdw>
              </a:effectLst>
              <a:latin typeface="Avigail"/>
            </a:endParaRPr>
          </a:p>
        </p:txBody>
      </p:sp>
      <p:sp>
        <p:nvSpPr>
          <p:cNvPr id="15" name="חץ ימינה 14"/>
          <p:cNvSpPr/>
          <p:nvPr/>
        </p:nvSpPr>
        <p:spPr>
          <a:xfrm>
            <a:off x="7164288" y="6165304"/>
            <a:ext cx="1440160" cy="69269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السابق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0" name="חץ שמאלה 19"/>
          <p:cNvSpPr/>
          <p:nvPr/>
        </p:nvSpPr>
        <p:spPr>
          <a:xfrm>
            <a:off x="497248" y="6222294"/>
            <a:ext cx="1234552" cy="635706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التالي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7" name="מציין מיקום של מספר שקופית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D91B26-1020-4107-A7D0-620C90A66FEA}" type="slidenum">
              <a:rPr lang="he-IL"/>
              <a:pPr>
                <a:defRPr/>
              </a:pPr>
              <a:t>16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 descr="107"/>
          <p:cNvSpPr>
            <a:spLocks noChangeArrowheads="1" noChangeShapeType="1" noTextEdit="1"/>
          </p:cNvSpPr>
          <p:nvPr/>
        </p:nvSpPr>
        <p:spPr bwMode="auto">
          <a:xfrm>
            <a:off x="2717800" y="2565400"/>
            <a:ext cx="5837238" cy="2622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AE" sz="3600" b="1" kern="10">
                <a:ln w="9525">
                  <a:noFill/>
                  <a:round/>
                  <a:headEnd/>
                  <a:tailEnd/>
                </a:ln>
                <a:blipFill dpi="0" rotWithShape="1">
                  <a:blip r:embed="rId2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Avigail"/>
              </a:rPr>
              <a:t>النهاية</a:t>
            </a:r>
            <a:endParaRPr lang="en-US" sz="3600" b="1" kern="10">
              <a:ln w="9525">
                <a:noFill/>
                <a:round/>
                <a:headEnd/>
                <a:tailEnd/>
              </a:ln>
              <a:blipFill dpi="0" rotWithShape="1">
                <a:blip r:embed="rId2"/>
                <a:srcRect/>
                <a:tile tx="0" ty="0" sx="100000" sy="100000" flip="none" algn="tl"/>
              </a:blipFill>
              <a:effectLst>
                <a:prstShdw prst="shdw17" dist="17961" dir="2700000">
                  <a:srgbClr val="999999"/>
                </a:prstShdw>
              </a:effectLst>
              <a:latin typeface="Avigail"/>
            </a:endParaRPr>
          </a:p>
        </p:txBody>
      </p:sp>
      <p:pic>
        <p:nvPicPr>
          <p:cNvPr id="3" name="Picture 3" descr="פרחד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3863" y="2781300"/>
            <a:ext cx="2293937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חץ ימינה 3"/>
          <p:cNvSpPr/>
          <p:nvPr/>
        </p:nvSpPr>
        <p:spPr>
          <a:xfrm>
            <a:off x="6948264" y="5661248"/>
            <a:ext cx="1606352" cy="86409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السابق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430A4-18BE-4C02-A4C3-B08A94FC4E18}" type="slidenum">
              <a:rPr lang="he-IL"/>
              <a:pPr>
                <a:defRPr/>
              </a:pPr>
              <a:t>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 dirty="0"/>
              <a:t>اعداد المعلمة –حنان </a:t>
            </a:r>
            <a:r>
              <a:rPr lang="ar-SA" dirty="0" err="1"/>
              <a:t>عواوده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-11099" y="2132856"/>
            <a:ext cx="898194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مضلع مغلق له اربعة اضلاع</a:t>
            </a:r>
            <a:endParaRPr lang="he-IL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3208338"/>
            <a:ext cx="3592512" cy="364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2" descr="107"/>
          <p:cNvSpPr>
            <a:spLocks noChangeArrowheads="1" noChangeShapeType="1" noTextEdit="1"/>
          </p:cNvSpPr>
          <p:nvPr/>
        </p:nvSpPr>
        <p:spPr bwMode="auto">
          <a:xfrm>
            <a:off x="1844675" y="333375"/>
            <a:ext cx="5175250" cy="1668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AE" sz="3600" b="1" kern="10">
                <a:ln w="9525">
                  <a:noFill/>
                  <a:round/>
                  <a:headEnd/>
                  <a:tailEnd/>
                </a:ln>
                <a:blipFill dpi="0" rotWithShape="1">
                  <a:blip r:embed="rId3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+mn-cs"/>
                <a:ea typeface="+mn-cs"/>
                <a:cs typeface="+mn-cs"/>
              </a:rPr>
              <a:t>الشكل الرباعي</a:t>
            </a:r>
            <a:endParaRPr lang="en-US" sz="3600" b="1" kern="10">
              <a:ln w="9525">
                <a:noFill/>
                <a:round/>
                <a:headEnd/>
                <a:tailEnd/>
              </a:ln>
              <a:blipFill dpi="0" rotWithShape="1">
                <a:blip r:embed="rId3"/>
                <a:srcRect/>
                <a:tile tx="0" ty="0" sx="100000" sy="100000" flip="none" algn="tl"/>
              </a:blipFill>
              <a:effectLst>
                <a:prstShdw prst="shdw17" dist="17961" dir="2700000">
                  <a:srgbClr val="999999"/>
                </a:prstShdw>
              </a:effectLst>
              <a:latin typeface="+mn-cs"/>
              <a:ea typeface="+mn-cs"/>
              <a:cs typeface="+mn-cs"/>
            </a:endParaRPr>
          </a:p>
        </p:txBody>
      </p:sp>
      <p:sp>
        <p:nvSpPr>
          <p:cNvPr id="2" name="חץ שמאלה 1">
            <a:hlinkClick r:id="rId4" action="ppaction://hlinksldjump"/>
          </p:cNvPr>
          <p:cNvSpPr/>
          <p:nvPr/>
        </p:nvSpPr>
        <p:spPr>
          <a:xfrm>
            <a:off x="467544" y="5733256"/>
            <a:ext cx="1656184" cy="1124743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التالي</a:t>
            </a:r>
            <a:endParaRPr lang="he-IL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חץ ימינה 2"/>
          <p:cNvSpPr/>
          <p:nvPr/>
        </p:nvSpPr>
        <p:spPr>
          <a:xfrm>
            <a:off x="7308304" y="5877272"/>
            <a:ext cx="1417488" cy="86409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 action="ppaction://hlinksldjump"/>
              </a:rPr>
              <a:t>السابق</a:t>
            </a:r>
            <a:endParaRPr lang="he-IL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762A02-F7C4-4294-A3CC-EF9F351D20FF}" type="slidenum">
              <a:rPr lang="he-IL"/>
              <a:pPr>
                <a:defRPr/>
              </a:pPr>
              <a:t>2</a:t>
            </a:fld>
            <a:endParaRPr lang="he-IL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-1632" y="260648"/>
            <a:ext cx="9108584" cy="147732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3600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ضلعان متجاوران </a:t>
            </a:r>
            <a:r>
              <a:rPr lang="ar-JO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في الشكل الرباعي هما: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ar-JO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ضلعان لهما راس مشترك</a:t>
            </a:r>
            <a:endParaRPr lang="he-IL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-152313" y="3140967"/>
            <a:ext cx="9409947" cy="166199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4000" b="1" u="sng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ضلعان متقابلان </a:t>
            </a:r>
            <a:r>
              <a:rPr lang="ar-JO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بالشكل الرباعي هما</a:t>
            </a:r>
            <a:r>
              <a:rPr lang="ar-JO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: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4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ضلعان لا يوجد لهما راس مشترك</a:t>
            </a:r>
            <a:endParaRPr lang="he-IL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12975" y="1738313"/>
            <a:ext cx="1689100" cy="14906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endParaRPr lang="ar-AE">
              <a:latin typeface="Trebuchet MS" pitchFamily="34" charset="0"/>
              <a:cs typeface="Gisha" pitchFamily="34" charset="-79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12975" y="5137150"/>
            <a:ext cx="1308100" cy="1449388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r" rtl="1"/>
            <a:endParaRPr lang="ar-AE">
              <a:latin typeface="Trebuchet MS" pitchFamily="34" charset="0"/>
              <a:cs typeface="Gisha" pitchFamily="34" charset="-79"/>
            </a:endParaRPr>
          </a:p>
        </p:txBody>
      </p:sp>
      <p:sp>
        <p:nvSpPr>
          <p:cNvPr id="6" name="Line 2"/>
          <p:cNvSpPr>
            <a:spLocks noChangeShapeType="1"/>
          </p:cNvSpPr>
          <p:nvPr/>
        </p:nvSpPr>
        <p:spPr bwMode="auto">
          <a:xfrm flipH="1">
            <a:off x="2213582" y="5089525"/>
            <a:ext cx="1307116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7" name="Line 2"/>
          <p:cNvSpPr>
            <a:spLocks noChangeShapeType="1"/>
          </p:cNvSpPr>
          <p:nvPr/>
        </p:nvSpPr>
        <p:spPr bwMode="auto">
          <a:xfrm flipH="1" flipV="1">
            <a:off x="2214546" y="1714488"/>
            <a:ext cx="1688716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9" name="Line 2"/>
          <p:cNvSpPr>
            <a:spLocks noChangeShapeType="1"/>
          </p:cNvSpPr>
          <p:nvPr/>
        </p:nvSpPr>
        <p:spPr bwMode="auto">
          <a:xfrm flipH="1">
            <a:off x="2213582" y="6534150"/>
            <a:ext cx="1301558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12" name="מחבר ישר 11"/>
          <p:cNvCxnSpPr/>
          <p:nvPr/>
        </p:nvCxnSpPr>
        <p:spPr>
          <a:xfrm flipH="1">
            <a:off x="3902298" y="1737976"/>
            <a:ext cx="8182" cy="149099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מלבן 7"/>
          <p:cNvSpPr/>
          <p:nvPr/>
        </p:nvSpPr>
        <p:spPr>
          <a:xfrm>
            <a:off x="3709944" y="1124744"/>
            <a:ext cx="40107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.</a:t>
            </a:r>
            <a:endParaRPr lang="he-IL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חץ ימינה 9">
            <a:hlinkClick r:id="rId2" action="ppaction://hlinksldjump"/>
          </p:cNvPr>
          <p:cNvSpPr/>
          <p:nvPr/>
        </p:nvSpPr>
        <p:spPr>
          <a:xfrm>
            <a:off x="7668344" y="5683062"/>
            <a:ext cx="1334132" cy="114054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السابق</a:t>
            </a:r>
            <a:endParaRPr lang="he-IL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חץ שמאלה 12">
            <a:hlinkClick r:id="rId3" action="ppaction://hlinksldjump"/>
          </p:cNvPr>
          <p:cNvSpPr/>
          <p:nvPr/>
        </p:nvSpPr>
        <p:spPr>
          <a:xfrm>
            <a:off x="-1632" y="5743488"/>
            <a:ext cx="1512168" cy="1080120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التالي</a:t>
            </a:r>
            <a:endParaRPr lang="he-IL" dirty="0"/>
          </a:p>
        </p:txBody>
      </p:sp>
      <p:sp>
        <p:nvSpPr>
          <p:cNvPr id="14" name="מציין מיקום של מספר שקופית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1B3C72-FADF-4C81-9464-43DC1D98A198}" type="slidenum">
              <a:rPr lang="he-IL"/>
              <a:pPr>
                <a:defRPr/>
              </a:pPr>
              <a:t>3</a:t>
            </a:fld>
            <a:endParaRPr lang="he-IL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30175"/>
            <a:ext cx="159702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163" y="3246438"/>
            <a:ext cx="199390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82813" y="3117850"/>
            <a:ext cx="1547812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92725" y="1787525"/>
            <a:ext cx="3517900" cy="14874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56325" y="4594225"/>
            <a:ext cx="28416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76513" y="1565275"/>
            <a:ext cx="2309812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73488" y="4564063"/>
            <a:ext cx="20574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2" descr="107"/>
          <p:cNvSpPr>
            <a:spLocks noChangeArrowheads="1" noChangeShapeType="1" noTextEdit="1"/>
          </p:cNvSpPr>
          <p:nvPr/>
        </p:nvSpPr>
        <p:spPr bwMode="auto">
          <a:xfrm>
            <a:off x="2106613" y="188913"/>
            <a:ext cx="4768850" cy="1308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AE" sz="3600" b="1" kern="10">
                <a:ln w="9525">
                  <a:noFill/>
                  <a:round/>
                  <a:headEnd/>
                  <a:tailEnd/>
                </a:ln>
                <a:blipFill dpi="0" rotWithShape="1">
                  <a:blip r:embed="rId9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+mn-cs"/>
                <a:ea typeface="+mn-cs"/>
                <a:cs typeface="+mn-cs"/>
              </a:rPr>
              <a:t>عائلة الاشكال الرباعية</a:t>
            </a:r>
            <a:endParaRPr lang="en-US" sz="3600" b="1" kern="10">
              <a:ln w="9525">
                <a:noFill/>
                <a:round/>
                <a:headEnd/>
                <a:tailEnd/>
              </a:ln>
              <a:blipFill dpi="0" rotWithShape="1">
                <a:blip r:embed="rId9"/>
                <a:srcRect/>
                <a:tile tx="0" ty="0" sx="100000" sy="100000" flip="none" algn="tl"/>
              </a:blipFill>
              <a:effectLst>
                <a:prstShdw prst="shdw17" dist="17961" dir="2700000">
                  <a:srgbClr val="999999"/>
                </a:prstShdw>
              </a:effectLst>
              <a:latin typeface="+mn-cs"/>
              <a:ea typeface="+mn-cs"/>
              <a:cs typeface="+mn-cs"/>
            </a:endParaRPr>
          </a:p>
        </p:txBody>
      </p:sp>
      <p:sp>
        <p:nvSpPr>
          <p:cNvPr id="2" name="חץ ימינה 1"/>
          <p:cNvSpPr/>
          <p:nvPr/>
        </p:nvSpPr>
        <p:spPr>
          <a:xfrm>
            <a:off x="7236296" y="5992716"/>
            <a:ext cx="1443432" cy="82724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10" action="ppaction://hlinksldjump"/>
              </a:rPr>
              <a:t>السابق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חץ שמאלה 2">
            <a:hlinkClick r:id="rId11" action="ppaction://hlinksldjump"/>
          </p:cNvPr>
          <p:cNvSpPr/>
          <p:nvPr/>
        </p:nvSpPr>
        <p:spPr>
          <a:xfrm>
            <a:off x="179512" y="5877273"/>
            <a:ext cx="1335450" cy="915678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التالي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מציין מיקום של מספר שקופית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9107AE-7A49-4FD2-B7C6-B7461081803D}" type="slidenum">
              <a:rPr lang="he-IL"/>
              <a:pPr>
                <a:defRPr/>
              </a:pPr>
              <a:t>4</a:t>
            </a:fld>
            <a:endParaRPr lang="he-IL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766833" y="1772816"/>
            <a:ext cx="6353086" cy="298543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cs typeface="+mn-cs"/>
              </a:rPr>
              <a:t>*</a:t>
            </a:r>
            <a:r>
              <a:rPr lang="ar-JO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cs typeface="+mn-cs"/>
              </a:rPr>
              <a:t>للشكل الرباعي 4 اضلاع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cs typeface="+mn-cs"/>
              </a:rPr>
              <a:t>*للشكل الرباعي 4 رؤوس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n-lt"/>
                <a:cs typeface="+mn-cs"/>
              </a:rPr>
              <a:t>*للشكل الرباعي 4 زوايا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875"/>
            <a:ext cx="12382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4625" y="44450"/>
            <a:ext cx="12382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2" descr="107"/>
          <p:cNvSpPr>
            <a:spLocks noChangeArrowheads="1" noChangeShapeType="1" noTextEdit="1"/>
          </p:cNvSpPr>
          <p:nvPr/>
        </p:nvSpPr>
        <p:spPr bwMode="auto">
          <a:xfrm>
            <a:off x="1908175" y="404813"/>
            <a:ext cx="4751388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AE" sz="3600" b="1" kern="10">
                <a:ln w="9525">
                  <a:noFill/>
                  <a:round/>
                  <a:headEnd/>
                  <a:tailEnd/>
                </a:ln>
                <a:blipFill dpi="0" rotWithShape="1">
                  <a:blip r:embed="rId3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Avigail"/>
              </a:rPr>
              <a:t>خواص الشكل الرباعي</a:t>
            </a:r>
            <a:endParaRPr lang="en-US" sz="3600" b="1" kern="10">
              <a:ln w="9525">
                <a:noFill/>
                <a:round/>
                <a:headEnd/>
                <a:tailEnd/>
              </a:ln>
              <a:blipFill dpi="0" rotWithShape="1">
                <a:blip r:embed="rId3"/>
                <a:srcRect/>
                <a:tile tx="0" ty="0" sx="100000" sy="100000" flip="none" algn="tl"/>
              </a:blipFill>
              <a:effectLst>
                <a:prstShdw prst="shdw17" dist="17961" dir="2700000">
                  <a:srgbClr val="999999"/>
                </a:prstShdw>
              </a:effectLst>
              <a:latin typeface="Avigail"/>
            </a:endParaRPr>
          </a:p>
        </p:txBody>
      </p:sp>
      <p:sp>
        <p:nvSpPr>
          <p:cNvPr id="2" name="חץ שמאלה 1"/>
          <p:cNvSpPr/>
          <p:nvPr/>
        </p:nvSpPr>
        <p:spPr>
          <a:xfrm>
            <a:off x="107504" y="5949280"/>
            <a:ext cx="1296144" cy="908720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4" action="ppaction://hlinksldjump"/>
              </a:rPr>
              <a:t>التالي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חץ ימינה 3"/>
          <p:cNvSpPr/>
          <p:nvPr/>
        </p:nvSpPr>
        <p:spPr>
          <a:xfrm>
            <a:off x="7596336" y="5949280"/>
            <a:ext cx="1224136" cy="79208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5" action="ppaction://hlinksldjump"/>
              </a:rPr>
              <a:t>السابق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9463" name="Picture 4" descr="http://www.edu-negev.gov.il/bs/t/qw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8175" y="3933825"/>
            <a:ext cx="5256213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EFD424-2CED-4569-A6C2-F58229107FD5}" type="slidenum">
              <a:rPr lang="he-IL"/>
              <a:pPr>
                <a:defRPr/>
              </a:pPr>
              <a:t>5</a:t>
            </a:fld>
            <a:endParaRPr lang="he-IL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4799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54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  <a:latin typeface="+mn-lt"/>
              <a:cs typeface="+mn-cs"/>
            </a:endParaRPr>
          </a:p>
        </p:txBody>
      </p:sp>
      <p:pic>
        <p:nvPicPr>
          <p:cNvPr id="4098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99325" y="-58738"/>
            <a:ext cx="1684338" cy="168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מלבן 2"/>
          <p:cNvSpPr/>
          <p:nvPr/>
        </p:nvSpPr>
        <p:spPr>
          <a:xfrm>
            <a:off x="382297" y="396553"/>
            <a:ext cx="2838844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اضغط على المربع </a:t>
            </a:r>
            <a:endParaRPr lang="he-IL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0" y="1587564"/>
            <a:ext cx="9144000" cy="35394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الشكل رباعي فيه:</a:t>
            </a:r>
          </a:p>
          <a:p>
            <a:pPr marL="571500" indent="-571500" algn="r" rt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ar-JO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ar-JO" sz="4400" b="1" dirty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اربعة اضلاع متساوية</a:t>
            </a:r>
          </a:p>
          <a:p>
            <a:pPr marL="571500" indent="-571500" algn="r" rt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ar-JO" sz="4400" b="1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كل ضلعين متقابلين متوازيين</a:t>
            </a:r>
          </a:p>
          <a:p>
            <a:pPr marL="571500" indent="-571500" algn="r" rt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ar-JO" sz="4400" b="1" dirty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اربع زوايا قائمة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4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9" name="Picture 4" descr="Quadrilateral"/>
          <p:cNvPicPr>
            <a:picLocks noChangeAspect="1" noChangeArrowheads="1"/>
          </p:cNvPicPr>
          <p:nvPr/>
        </p:nvPicPr>
        <p:blipFill>
          <a:blip r:embed="rId4"/>
          <a:srcRect l="77458" t="54739" r="6531" b="16927"/>
          <a:stretch>
            <a:fillRect/>
          </a:stretch>
        </p:blipFill>
        <p:spPr bwMode="auto">
          <a:xfrm>
            <a:off x="3578225" y="4437063"/>
            <a:ext cx="302577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2" descr="107"/>
          <p:cNvSpPr>
            <a:spLocks noChangeArrowheads="1" noChangeShapeType="1" noTextEdit="1"/>
          </p:cNvSpPr>
          <p:nvPr/>
        </p:nvSpPr>
        <p:spPr bwMode="auto">
          <a:xfrm>
            <a:off x="3221038" y="457200"/>
            <a:ext cx="3929062" cy="8016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AE" sz="4000" b="1" kern="10">
                <a:ln w="9525">
                  <a:noFill/>
                  <a:round/>
                  <a:headEnd/>
                  <a:tailEnd/>
                </a:ln>
                <a:blipFill dpi="0" rotWithShape="1">
                  <a:blip r:embed="rId5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Avigail"/>
              </a:rPr>
              <a:t>المربع</a:t>
            </a:r>
            <a:endParaRPr lang="en-US" sz="4000" b="1" kern="10">
              <a:ln w="9525">
                <a:noFill/>
                <a:round/>
                <a:headEnd/>
                <a:tailEnd/>
              </a:ln>
              <a:blipFill dpi="0" rotWithShape="1">
                <a:blip r:embed="rId5"/>
                <a:srcRect/>
                <a:tile tx="0" ty="0" sx="100000" sy="100000" flip="none" algn="tl"/>
              </a:blipFill>
              <a:effectLst>
                <a:prstShdw prst="shdw17" dist="17961" dir="2700000">
                  <a:srgbClr val="999999"/>
                </a:prstShdw>
              </a:effectLst>
              <a:latin typeface="Avigail"/>
            </a:endParaRPr>
          </a:p>
        </p:txBody>
      </p:sp>
      <p:sp>
        <p:nvSpPr>
          <p:cNvPr id="5" name="חץ שמאלה 4"/>
          <p:cNvSpPr/>
          <p:nvPr/>
        </p:nvSpPr>
        <p:spPr>
          <a:xfrm>
            <a:off x="179512" y="6093296"/>
            <a:ext cx="1296144" cy="648072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6" action="ppaction://hlinksldjump"/>
              </a:rPr>
              <a:t>التالي</a:t>
            </a:r>
            <a:r>
              <a:rPr lang="he-IL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6" action="ppaction://hlinksldjump"/>
              </a:rPr>
              <a:t>שקופית 7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חץ ימינה 5"/>
          <p:cNvSpPr/>
          <p:nvPr/>
        </p:nvSpPr>
        <p:spPr>
          <a:xfrm>
            <a:off x="7524328" y="5877272"/>
            <a:ext cx="1368152" cy="72008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7" action="ppaction://hlinksldjump"/>
              </a:rPr>
              <a:t>السابق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מציין מיקום של מספר שקופית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B4987D-279C-4E91-8F0A-DD832B3F18F0}" type="slidenum">
              <a:rPr lang="he-IL"/>
              <a:pPr>
                <a:defRPr/>
              </a:pPr>
              <a:t>6</a:t>
            </a:fld>
            <a:endParaRPr lang="he-IL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1725" y="77788"/>
            <a:ext cx="1547813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מלבן 4"/>
          <p:cNvSpPr/>
          <p:nvPr/>
        </p:nvSpPr>
        <p:spPr>
          <a:xfrm>
            <a:off x="611560" y="2708920"/>
            <a:ext cx="8109912" cy="310854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شكل رباعي </a:t>
            </a:r>
          </a:p>
          <a:p>
            <a:pPr marL="571500" indent="-571500"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JO" sz="3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 الاضلاع الاربعة متساوية </a:t>
            </a:r>
          </a:p>
          <a:p>
            <a:pPr marL="571500" indent="-571500"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JO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الزوايا غير قائمة</a:t>
            </a:r>
          </a:p>
          <a:p>
            <a:pPr marL="571500" indent="-571500"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JO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كل ضلعين متقابلين متوازيين</a:t>
            </a:r>
          </a:p>
          <a:p>
            <a:pPr marL="571500" indent="-571500" algn="r" rt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JO" sz="4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كل زاويتين متقابلين متساويتين</a:t>
            </a:r>
            <a:endParaRPr lang="he-IL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+mn-lt"/>
              <a:cs typeface="+mn-cs"/>
            </a:endParaRPr>
          </a:p>
        </p:txBody>
      </p:sp>
      <p:pic>
        <p:nvPicPr>
          <p:cNvPr id="6" name="Picture 4" descr="Quadrilateral"/>
          <p:cNvPicPr>
            <a:picLocks noChangeAspect="1" noChangeArrowheads="1"/>
          </p:cNvPicPr>
          <p:nvPr/>
        </p:nvPicPr>
        <p:blipFill>
          <a:blip r:embed="rId3"/>
          <a:srcRect l="27130" t="54739" r="50000" b="19270"/>
          <a:stretch>
            <a:fillRect/>
          </a:stretch>
        </p:blipFill>
        <p:spPr bwMode="auto">
          <a:xfrm>
            <a:off x="-107950" y="1557338"/>
            <a:ext cx="4319588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2" descr="107"/>
          <p:cNvSpPr>
            <a:spLocks noChangeArrowheads="1" noChangeShapeType="1" noTextEdit="1"/>
          </p:cNvSpPr>
          <p:nvPr/>
        </p:nvSpPr>
        <p:spPr bwMode="auto">
          <a:xfrm>
            <a:off x="3203575" y="188913"/>
            <a:ext cx="3711575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AE" sz="1400" b="1" kern="10">
                <a:ln w="9525">
                  <a:noFill/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Avigail"/>
              </a:rPr>
              <a:t>المعين</a:t>
            </a:r>
            <a:endParaRPr lang="en-US" sz="1400" b="1" kern="10">
              <a:ln w="9525">
                <a:noFill/>
                <a:round/>
                <a:headEnd/>
                <a:tailEnd/>
              </a:ln>
              <a:blipFill dpi="0" rotWithShape="1">
                <a:blip r:embed="rId4"/>
                <a:srcRect/>
                <a:tile tx="0" ty="0" sx="100000" sy="100000" flip="none" algn="tl"/>
              </a:blipFill>
              <a:effectLst>
                <a:prstShdw prst="shdw17" dist="17961" dir="2700000">
                  <a:srgbClr val="999999"/>
                </a:prstShdw>
              </a:effectLst>
              <a:latin typeface="Avigail"/>
            </a:endParaRPr>
          </a:p>
        </p:txBody>
      </p:sp>
      <p:sp>
        <p:nvSpPr>
          <p:cNvPr id="2" name="חץ ימינה 1">
            <a:hlinkClick r:id="rId5" action="ppaction://hlinksldjump"/>
          </p:cNvPr>
          <p:cNvSpPr/>
          <p:nvPr/>
        </p:nvSpPr>
        <p:spPr>
          <a:xfrm>
            <a:off x="7236296" y="6093296"/>
            <a:ext cx="1485176" cy="76470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السابق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חץ שמאלה 2"/>
          <p:cNvSpPr/>
          <p:nvPr/>
        </p:nvSpPr>
        <p:spPr>
          <a:xfrm>
            <a:off x="323527" y="6093296"/>
            <a:ext cx="1367705" cy="648072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hlinkClick r:id="rId6" action="ppaction://hlinksldjump"/>
              </a:rPr>
              <a:t>التالي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B64EBFB-5519-419E-A5F8-B5CD44162AC1}" type="slidenum">
              <a:rPr lang="he-IL"/>
              <a:pPr>
                <a:defRPr/>
              </a:pPr>
              <a:t>7</a:t>
            </a:fld>
            <a:endParaRPr lang="he-IL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34188" y="115888"/>
            <a:ext cx="2309812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מלבן 2"/>
          <p:cNvSpPr/>
          <p:nvPr/>
        </p:nvSpPr>
        <p:spPr>
          <a:xfrm>
            <a:off x="-252536" y="1700808"/>
            <a:ext cx="8541237" cy="329320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4800" b="1" dirty="0">
                <a:ln/>
                <a:solidFill>
                  <a:srgbClr val="7030A0"/>
                </a:solidFill>
                <a:latin typeface="+mn-lt"/>
                <a:cs typeface="+mn-cs"/>
              </a:rPr>
              <a:t>شكل رباعي فيه: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JO" sz="4800" b="1" dirty="0">
              <a:ln/>
              <a:solidFill>
                <a:srgbClr val="7030A0"/>
              </a:solidFill>
              <a:latin typeface="+mn-lt"/>
              <a:cs typeface="+mn-cs"/>
            </a:endParaRPr>
          </a:p>
          <a:p>
            <a:pPr marL="685800" indent="-685800" algn="r" rt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ar-JO" sz="3600" b="1" dirty="0">
                <a:ln/>
                <a:solidFill>
                  <a:schemeClr val="accent6"/>
                </a:solidFill>
                <a:latin typeface="+mn-lt"/>
                <a:cs typeface="+mn-cs"/>
              </a:rPr>
              <a:t>الزوايا الداخلية قائمة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JO" sz="4000" b="1" dirty="0">
              <a:ln/>
              <a:solidFill>
                <a:schemeClr val="accent6"/>
              </a:solidFill>
              <a:latin typeface="+mn-lt"/>
              <a:cs typeface="+mn-cs"/>
            </a:endParaRPr>
          </a:p>
          <a:p>
            <a:pPr marL="685800" indent="-685800" algn="r" rtl="1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ar-JO" sz="3200" b="1" dirty="0">
                <a:ln/>
                <a:solidFill>
                  <a:schemeClr val="accent6"/>
                </a:solidFill>
                <a:latin typeface="+mn-lt"/>
                <a:cs typeface="+mn-cs"/>
              </a:rPr>
              <a:t>كل ضلعين متقابلين متساويين</a:t>
            </a:r>
            <a:r>
              <a:rPr lang="ar-JO" sz="3600" b="1" dirty="0">
                <a:ln/>
                <a:solidFill>
                  <a:schemeClr val="accent6"/>
                </a:solidFill>
                <a:latin typeface="+mn-lt"/>
                <a:cs typeface="+mn-cs"/>
              </a:rPr>
              <a:t> </a:t>
            </a:r>
            <a:r>
              <a:rPr lang="ar-JO" sz="3200" b="1" dirty="0">
                <a:ln/>
                <a:solidFill>
                  <a:schemeClr val="accent6"/>
                </a:solidFill>
                <a:latin typeface="+mn-lt"/>
                <a:cs typeface="+mn-cs"/>
              </a:rPr>
              <a:t>ومتوازيين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9525"/>
            <a:ext cx="17430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מלבן 4"/>
          <p:cNvSpPr/>
          <p:nvPr/>
        </p:nvSpPr>
        <p:spPr>
          <a:xfrm>
            <a:off x="6731751" y="1401922"/>
            <a:ext cx="2308645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اضغط على المستطيل</a:t>
            </a:r>
            <a:endParaRPr lang="he-IL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pic>
        <p:nvPicPr>
          <p:cNvPr id="7" name="Picture 4" descr="Quadrilateral"/>
          <p:cNvPicPr>
            <a:picLocks noChangeAspect="1" noChangeArrowheads="1"/>
          </p:cNvPicPr>
          <p:nvPr/>
        </p:nvPicPr>
        <p:blipFill>
          <a:blip r:embed="rId5"/>
          <a:srcRect l="53429" t="57083" r="30560" b="19270"/>
          <a:stretch>
            <a:fillRect/>
          </a:stretch>
        </p:blipFill>
        <p:spPr bwMode="auto">
          <a:xfrm>
            <a:off x="2987675" y="4652963"/>
            <a:ext cx="3455988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WordArt 2" descr="107"/>
          <p:cNvSpPr>
            <a:spLocks noChangeArrowheads="1" noChangeShapeType="1" noTextEdit="1"/>
          </p:cNvSpPr>
          <p:nvPr/>
        </p:nvSpPr>
        <p:spPr bwMode="auto">
          <a:xfrm>
            <a:off x="2555875" y="260350"/>
            <a:ext cx="3613150" cy="1298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AE" sz="8000" b="1" kern="10">
                <a:ln w="9525">
                  <a:noFill/>
                  <a:round/>
                  <a:headEnd/>
                  <a:tailEnd/>
                </a:ln>
                <a:blipFill dpi="0" rotWithShape="1">
                  <a:blip r:embed="rId6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999999"/>
                  </a:prstShdw>
                </a:effectLst>
                <a:latin typeface="Avigail"/>
              </a:rPr>
              <a:t>المستطيل</a:t>
            </a:r>
            <a:endParaRPr lang="en-US" sz="8000" b="1" kern="10">
              <a:ln w="9525">
                <a:noFill/>
                <a:round/>
                <a:headEnd/>
                <a:tailEnd/>
              </a:ln>
              <a:blipFill dpi="0" rotWithShape="1">
                <a:blip r:embed="rId6"/>
                <a:srcRect/>
                <a:tile tx="0" ty="0" sx="100000" sy="100000" flip="none" algn="tl"/>
              </a:blipFill>
              <a:effectLst>
                <a:prstShdw prst="shdw17" dist="17961" dir="2700000">
                  <a:srgbClr val="999999"/>
                </a:prstShdw>
              </a:effectLst>
              <a:latin typeface="Avigail"/>
            </a:endParaRPr>
          </a:p>
        </p:txBody>
      </p:sp>
      <p:sp>
        <p:nvSpPr>
          <p:cNvPr id="2" name="חץ ימינה 1">
            <a:hlinkClick r:id="rId7" action="ppaction://hlinksldjump"/>
          </p:cNvPr>
          <p:cNvSpPr/>
          <p:nvPr/>
        </p:nvSpPr>
        <p:spPr>
          <a:xfrm>
            <a:off x="7524328" y="5888210"/>
            <a:ext cx="1340153" cy="96978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السابق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חץ שמאלה 3"/>
          <p:cNvSpPr/>
          <p:nvPr/>
        </p:nvSpPr>
        <p:spPr>
          <a:xfrm>
            <a:off x="259468" y="5888212"/>
            <a:ext cx="1288195" cy="969788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التالي</a:t>
            </a:r>
            <a:endParaRPr lang="he-IL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D79120-749A-4CEF-A60B-F4E77CAACFC9}" type="slidenum">
              <a:rPr lang="he-IL"/>
              <a:pPr>
                <a:defRPr/>
              </a:pPr>
              <a:t>8</a:t>
            </a:fld>
            <a:endParaRPr lang="he-IL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653688" y="1124744"/>
            <a:ext cx="4844596" cy="123110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اعزائي</a:t>
            </a:r>
            <a:r>
              <a:rPr lang="ar-JO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 </a:t>
            </a:r>
            <a:r>
              <a:rPr lang="ar-JO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الطلاب اليكم المهام المحوسب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في قص المستطيلات</a:t>
            </a:r>
            <a:endParaRPr lang="he-IL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C8A0BE-4BBF-4D4E-98E4-37CBD219DE55}" type="slidenum">
              <a:rPr lang="he-IL"/>
              <a:pPr>
                <a:defRPr/>
              </a:pPr>
              <a:t>9</a:t>
            </a:fld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2863040" y="2967335"/>
            <a:ext cx="341792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  <a:hlinkClick r:id="rId2"/>
              </a:rPr>
              <a:t>اضغط هنا</a:t>
            </a:r>
            <a:endParaRPr lang="he-IL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זרם מדחף">
  <a:themeElements>
    <a:clrScheme name="זרם מדחף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זרם מדחף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זרם מדחף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3009</TotalTime>
  <Words>342</Words>
  <Application>Microsoft Office PowerPoint</Application>
  <PresentationFormat>‫הצגה על המסך (4:3)</PresentationFormat>
  <Paragraphs>141</Paragraphs>
  <Slides>17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26" baseType="lpstr">
      <vt:lpstr>Arial</vt:lpstr>
      <vt:lpstr>Avigail</vt:lpstr>
      <vt:lpstr>Calibri</vt:lpstr>
      <vt:lpstr>Garamond</vt:lpstr>
      <vt:lpstr>Georgia</vt:lpstr>
      <vt:lpstr>Tahoma</vt:lpstr>
      <vt:lpstr>Trebuchet MS</vt:lpstr>
      <vt:lpstr>Wingdings</vt:lpstr>
      <vt:lpstr>זרם מדחף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teacher</dc:creator>
  <cp:lastModifiedBy>maram awawdi</cp:lastModifiedBy>
  <cp:revision>82</cp:revision>
  <dcterms:created xsi:type="dcterms:W3CDTF">2011-05-03T10:36:58Z</dcterms:created>
  <dcterms:modified xsi:type="dcterms:W3CDTF">2020-03-26T14:14:01Z</dcterms:modified>
</cp:coreProperties>
</file>