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 (Arabic)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 (Arabic)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 (Arabic)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 (Arabic)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 (Arabic)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 (Arabic)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 (Arabic)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 (Arabic)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 (Arabic)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FF"/>
    <a:srgbClr val="FFFF99"/>
    <a:srgbClr val="FF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 autoAdjust="0"/>
    <p:restoredTop sz="94660"/>
  </p:normalViewPr>
  <p:slideViewPr>
    <p:cSldViewPr>
      <p:cViewPr varScale="1">
        <p:scale>
          <a:sx n="46" d="100"/>
          <a:sy n="46" d="100"/>
        </p:scale>
        <p:origin x="5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E91F77-A76A-4C7D-B06C-8F2D92336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2D8427-14E7-47BF-90E3-A99586CDE7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D51616-E9F6-4051-9D05-7C85BD977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C3582-D9E3-498F-8C99-6223796B4CDC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79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64AED8-BB53-45BF-9A28-D55DF9CDEB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EB65A2-6303-4390-984E-86D1B840E3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9CD0C-C8CE-428C-80B5-7BB8267B87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BE3B8-44C2-4D5F-A024-49606D04FE66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18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17D568-D32E-4E0A-B6CF-6BC026E1C2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4FBE01-849A-4402-BA43-534D14384A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C02883-5A4D-4CC1-B0C0-DCC584F445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B36BD-9F09-4F3D-BF77-E049F016A3E8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65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DFA65F-595C-4E7A-B184-131CFF3526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CABCDE-F193-400C-B8FD-1E251DFA3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E92455-1060-4C8B-8622-8EEA013D7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FEAEE9-5A18-4CE1-A090-7A4A653D930B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04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3662D9-878B-4E66-876D-F2DA37DA3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355AE4-9EA0-4888-9FE1-E5A1F89D4A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4B675E-D561-4B9B-87B7-6E7EAD1803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A6239-CB9C-45D6-86CA-1A93EF974526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8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F66B40-BEFC-46A2-9D68-B0156AAFD0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A2E09B-3C08-4ECE-8DD3-6250BF190F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7D1E06-F02D-4714-B717-3D5660D76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66474-3A6B-410E-97B9-D327524037CE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74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9ABF57E-4B19-464E-9467-0CF68412D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423D0F4-AC7F-4099-A008-77D1F55742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5BFED66-8FCE-4C69-A061-F7F1DA777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53005A-407F-412F-B1BB-2F5F334F8CBC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38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761161-89BE-4B32-9670-2EC2C00021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B8BB69A-9A47-4A7B-AE4B-B8C045ABB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E7B988-0410-405D-96C7-3EE264177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ECB9F-F5D0-4D3A-9A08-C79913845284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28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034F366-3907-4825-8366-8844D1B891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9317D84-7828-4C04-AA1E-5B0FFC2446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CA8AE7B-203A-4DAB-A8EC-7BFFD237EC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2116CC-1E37-4918-AFCE-DC1320CF40EF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83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E8D4D1-96AB-470A-B6D4-86E1A90F2B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44CFB7-7228-4D8D-8328-7D1CBDB578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84C7F5-7B41-4DFD-8D05-DDC6CFC93D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CBA62D-179D-4CFB-8AED-1F2D40D4F32E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8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AA5B37-71D8-49ED-99CA-DF5FD3289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2DC00D-8B4C-49B2-9BA3-589E9DF2F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BD103F-7250-4043-B0BD-01DF0A0044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A1484-A6C7-4552-9148-EBDEBB2E3BF5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88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DE4CBB3-1E21-4BA5-9A3B-DE54C7374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277E3C9-D9FF-429A-97B0-5AA301658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931AC4-EA73-4C6F-984C-46658F85C5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B2EF87-9CCE-41A3-AA21-6387ECC638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3D4C19F-77D8-4FDD-8F66-6788952018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Times New Roman" panose="02020603050405020304" pitchFamily="18" charset="0"/>
              </a:defRPr>
            </a:lvl1pPr>
          </a:lstStyle>
          <a:p>
            <a:fld id="{58BF06EE-9AC9-4D7A-9FB1-BED6B27F8EF6}" type="slidenum">
              <a:rPr lang="he-IL" altLang="en-US"/>
              <a:pPr/>
              <a:t>‹#›</a:t>
            </a:fld>
            <a:endParaRPr lang="en-US" altLang="en-US">
              <a:cs typeface="Times New Roman (Arabic)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Arabic)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490;'&#1488;&#1489;&#1512;\Desktop\&#1601;&#1610;&#1585;&#1608;&#1586;%20__%20&#1602;&#1605;&#1585;&#1577;%20&#1610;&#1575;%20&#1602;&#1605;&#1585;&#1577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F861EA11-5970-4BE5-9982-EF6D9EF98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1260475"/>
            <a:ext cx="656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WordArt 3">
            <a:extLst>
              <a:ext uri="{FF2B5EF4-FFF2-40B4-BE49-F238E27FC236}">
                <a16:creationId xmlns:a16="http://schemas.microsoft.com/office/drawing/2014/main" id="{C191FCF7-FEE5-4F10-A0B1-98B03A41770D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143000" y="457200"/>
            <a:ext cx="6934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8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100000">
                      <a:srgbClr val="FFFF99"/>
                    </a:gs>
                  </a:gsLst>
                  <a:lin ang="2700000" scaled="1"/>
                </a:gradFill>
                <a:effectLst>
                  <a:outerShdw dist="107763" dir="13500000" algn="ctr" rotWithShape="0">
                    <a:srgbClr val="FFCCFF"/>
                  </a:outerShdw>
                </a:effectLst>
                <a:latin typeface="Times New Roman (Arabic)"/>
              </a:rPr>
              <a:t>الحشرات</a:t>
            </a:r>
            <a:endParaRPr lang="en-US" sz="80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66FF"/>
                  </a:gs>
                  <a:gs pos="100000">
                    <a:srgbClr val="FFFF99"/>
                  </a:gs>
                </a:gsLst>
                <a:lin ang="2700000" scaled="1"/>
              </a:gradFill>
              <a:effectLst>
                <a:outerShdw dist="107763" dir="13500000" algn="ctr" rotWithShape="0">
                  <a:srgbClr val="FFCCFF"/>
                </a:outerShdw>
              </a:effectLst>
              <a:latin typeface="Times New Roman (Arabic)"/>
            </a:endParaRPr>
          </a:p>
        </p:txBody>
      </p:sp>
      <p:pic>
        <p:nvPicPr>
          <p:cNvPr id="2052" name="Picture 4" descr="AG00442_">
            <a:extLst>
              <a:ext uri="{FF2B5EF4-FFF2-40B4-BE49-F238E27FC236}">
                <a16:creationId xmlns:a16="http://schemas.microsoft.com/office/drawing/2014/main" id="{1E6F0436-5E9C-492C-835E-1D7F0023158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09600"/>
            <a:ext cx="22415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3" name="Picture 5" descr="AG00442_">
            <a:extLst>
              <a:ext uri="{FF2B5EF4-FFF2-40B4-BE49-F238E27FC236}">
                <a16:creationId xmlns:a16="http://schemas.microsoft.com/office/drawing/2014/main" id="{D885CD72-EC3C-46A6-960B-CCC5F0E785C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224155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4" name="Picture 8" descr="ag00600_">
            <a:extLst>
              <a:ext uri="{FF2B5EF4-FFF2-40B4-BE49-F238E27FC236}">
                <a16:creationId xmlns:a16="http://schemas.microsoft.com/office/drawing/2014/main" id="{E1D7CDC7-28A7-48F3-B13E-30AA3B63247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743200"/>
            <a:ext cx="22542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فيروز __ قمرة يا قمرة.mp3">
            <a:hlinkClick r:id="" action="ppaction://media"/>
            <a:extLst>
              <a:ext uri="{FF2B5EF4-FFF2-40B4-BE49-F238E27FC236}">
                <a16:creationId xmlns:a16="http://schemas.microsoft.com/office/drawing/2014/main" id="{609EBEEF-7F79-4D11-96F6-8220CAD4B883}"/>
              </a:ext>
            </a:extLst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14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3">
            <a:extLst>
              <a:ext uri="{FF2B5EF4-FFF2-40B4-BE49-F238E27FC236}">
                <a16:creationId xmlns:a16="http://schemas.microsoft.com/office/drawing/2014/main" id="{45439A2F-A6EF-410B-8CD8-BDA1429823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553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50000">
                      <a:srgbClr val="FFCCFF"/>
                    </a:gs>
                    <a:gs pos="100000">
                      <a:srgbClr val="00CCFF"/>
                    </a:gs>
                  </a:gsLst>
                  <a:lin ang="18900000" scaled="1"/>
                </a:gradFill>
                <a:latin typeface="Times New Roman (Arabic)"/>
              </a:rPr>
              <a:t>البيئة الحياتية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CCFF"/>
                  </a:gs>
                  <a:gs pos="50000">
                    <a:srgbClr val="FFCCFF"/>
                  </a:gs>
                  <a:gs pos="100000">
                    <a:srgbClr val="00CCFF"/>
                  </a:gs>
                </a:gsLst>
                <a:lin ang="18900000" scaled="1"/>
              </a:gradFill>
              <a:latin typeface="Times New Roman (Arabic)"/>
            </a:endParaRP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2F24E87F-8147-473E-9CB1-8119B58ED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81200"/>
            <a:ext cx="8382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تتواجد الحشرات في كل مكان على وجه الكرة الارضية عدا البحر. نجدها في بيئات حياتية مختلفة:-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في الجو, داخل التربة, في المستنقع, في البيت, في حقل البور وفي اماكن عديدة.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3076" name="Picture 5" descr="j0211086">
            <a:extLst>
              <a:ext uri="{FF2B5EF4-FFF2-40B4-BE49-F238E27FC236}">
                <a16:creationId xmlns:a16="http://schemas.microsoft.com/office/drawing/2014/main" id="{8F618D89-E8DA-43E8-9B89-C5220F5B9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17900"/>
            <a:ext cx="3810000" cy="33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F9F59A5-CDDB-43E5-8643-60A002F3F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9800"/>
            <a:ext cx="77724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*  لا توجد عظام في اجسام الحشرات لذلك فهي تنتمي الى مجموعة اللافقريات.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* توجد ستة ارجل لدى جميع الحشرات.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* جسم الحشرات مقسم الى ثلاثة اجزاء: رأس, صدر وبطن.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* يوجد في رأس كل حشرة زوجا قرون استشعار وزوجا اجنحة.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* بعض الحشرات ذات اجنحة.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099" name="WordArt 3">
            <a:extLst>
              <a:ext uri="{FF2B5EF4-FFF2-40B4-BE49-F238E27FC236}">
                <a16:creationId xmlns:a16="http://schemas.microsoft.com/office/drawing/2014/main" id="{43A436A4-87A6-4E8E-84FD-882979EDDB4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0" y="609600"/>
            <a:ext cx="5791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FF66"/>
                    </a:gs>
                    <a:gs pos="100000">
                      <a:srgbClr val="FFFFCC"/>
                    </a:gs>
                  </a:gsLst>
                  <a:lin ang="18900000" scaled="1"/>
                </a:gradFill>
                <a:latin typeface="Times New Roman (Arabic)"/>
              </a:rPr>
              <a:t>مميزات الفئة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FF66"/>
                  </a:gs>
                  <a:gs pos="100000">
                    <a:srgbClr val="FFFFCC"/>
                  </a:gs>
                </a:gsLst>
                <a:lin ang="18900000" scaled="1"/>
              </a:gradFill>
              <a:latin typeface="Times New Roman (Arabic)"/>
            </a:endParaRPr>
          </a:p>
        </p:txBody>
      </p:sp>
      <p:pic>
        <p:nvPicPr>
          <p:cNvPr id="4100" name="Picture 4" descr="j0111096">
            <a:hlinkClick r:id="" action="ppaction://noaction"/>
            <a:extLst>
              <a:ext uri="{FF2B5EF4-FFF2-40B4-BE49-F238E27FC236}">
                <a16:creationId xmlns:a16="http://schemas.microsoft.com/office/drawing/2014/main" id="{513E1DD6-F688-4F0E-BA54-2019F8761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1752600" cy="303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E5C050D1-E044-44A1-A2EC-61285996A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4676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ينقسم كل جسم حشرة الى ثلاثة اقسام (راس, صدر وبطن). يوجد لكل حشرة زوجا عيون وزوجا قرون استشعار كما ويوجد لكل حشرة ستة ارجل.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5123" name="WordArt 3">
            <a:extLst>
              <a:ext uri="{FF2B5EF4-FFF2-40B4-BE49-F238E27FC236}">
                <a16:creationId xmlns:a16="http://schemas.microsoft.com/office/drawing/2014/main" id="{7F7012EB-2E54-48F7-A81B-F42AB308736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4572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CCFF"/>
                    </a:gs>
                    <a:gs pos="50000">
                      <a:srgbClr val="66CCFF"/>
                    </a:gs>
                    <a:gs pos="100000">
                      <a:srgbClr val="FFCCFF"/>
                    </a:gs>
                  </a:gsLst>
                  <a:lin ang="0" scaled="1"/>
                </a:gradFill>
                <a:latin typeface="Times New Roman (Arabic)"/>
              </a:rPr>
              <a:t>جسم الحشرة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CCFF"/>
                  </a:gs>
                  <a:gs pos="50000">
                    <a:srgbClr val="66CCFF"/>
                  </a:gs>
                  <a:gs pos="100000">
                    <a:srgbClr val="FFCCFF"/>
                  </a:gs>
                </a:gsLst>
                <a:lin ang="0" scaled="1"/>
              </a:gradFill>
              <a:latin typeface="Times New Roman (Arabic)"/>
            </a:endParaRPr>
          </a:p>
        </p:txBody>
      </p:sp>
      <p:pic>
        <p:nvPicPr>
          <p:cNvPr id="5124" name="Picture 4" descr="AN00223_">
            <a:extLst>
              <a:ext uri="{FF2B5EF4-FFF2-40B4-BE49-F238E27FC236}">
                <a16:creationId xmlns:a16="http://schemas.microsoft.com/office/drawing/2014/main" id="{2CB5BED2-4991-4726-A2DF-29D9B4F6D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90800"/>
            <a:ext cx="34290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5" name="Line 11">
            <a:extLst>
              <a:ext uri="{FF2B5EF4-FFF2-40B4-BE49-F238E27FC236}">
                <a16:creationId xmlns:a16="http://schemas.microsoft.com/office/drawing/2014/main" id="{232F4A46-C88B-4BA1-9F37-34D77E4B3EE4}"/>
              </a:ext>
            </a:extLst>
          </p:cNvPr>
          <p:cNvSpPr>
            <a:spLocks noChangeShapeType="1"/>
          </p:cNvSpPr>
          <p:nvPr/>
        </p:nvSpPr>
        <p:spPr bwMode="auto">
          <a:xfrm rot="881320" flipV="1">
            <a:off x="5410200" y="4267200"/>
            <a:ext cx="1828800" cy="76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12">
            <a:extLst>
              <a:ext uri="{FF2B5EF4-FFF2-40B4-BE49-F238E27FC236}">
                <a16:creationId xmlns:a16="http://schemas.microsoft.com/office/drawing/2014/main" id="{445C2133-310C-46F5-ACAF-03A9B95943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67000" y="3124200"/>
            <a:ext cx="1447800" cy="609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13">
            <a:extLst>
              <a:ext uri="{FF2B5EF4-FFF2-40B4-BE49-F238E27FC236}">
                <a16:creationId xmlns:a16="http://schemas.microsoft.com/office/drawing/2014/main" id="{36CD43AF-F68E-4101-93FD-4EB32FAC05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791200"/>
            <a:ext cx="1295400" cy="3810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14">
            <a:extLst>
              <a:ext uri="{FF2B5EF4-FFF2-40B4-BE49-F238E27FC236}">
                <a16:creationId xmlns:a16="http://schemas.microsoft.com/office/drawing/2014/main" id="{98CFB909-8859-4E05-8E10-B74316F6E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791200"/>
            <a:ext cx="1752600" cy="5334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15">
            <a:extLst>
              <a:ext uri="{FF2B5EF4-FFF2-40B4-BE49-F238E27FC236}">
                <a16:creationId xmlns:a16="http://schemas.microsoft.com/office/drawing/2014/main" id="{0070DBEA-821F-4AB3-BADD-73C49D6BA0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5105400"/>
            <a:ext cx="1447800" cy="304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6">
            <a:extLst>
              <a:ext uri="{FF2B5EF4-FFF2-40B4-BE49-F238E27FC236}">
                <a16:creationId xmlns:a16="http://schemas.microsoft.com/office/drawing/2014/main" id="{22FD8716-C72B-41A2-A935-9705F22909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029200"/>
            <a:ext cx="2819400" cy="9144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Rectangle 17">
            <a:extLst>
              <a:ext uri="{FF2B5EF4-FFF2-40B4-BE49-F238E27FC236}">
                <a16:creationId xmlns:a16="http://schemas.microsoft.com/office/drawing/2014/main" id="{7B440252-33F5-4A42-8FBB-ED982EAE6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267200"/>
            <a:ext cx="14478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بطن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5132" name="Rectangle 18">
            <a:extLst>
              <a:ext uri="{FF2B5EF4-FFF2-40B4-BE49-F238E27FC236}">
                <a16:creationId xmlns:a16="http://schemas.microsoft.com/office/drawing/2014/main" id="{EE2D53C8-FEB8-473A-97FC-115E0C947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00600"/>
            <a:ext cx="14478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عيون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5133" name="Rectangle 19">
            <a:extLst>
              <a:ext uri="{FF2B5EF4-FFF2-40B4-BE49-F238E27FC236}">
                <a16:creationId xmlns:a16="http://schemas.microsoft.com/office/drawing/2014/main" id="{4844A58D-C1A5-46D3-8C82-3CBEBA114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562600"/>
            <a:ext cx="16002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صدر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5134" name="Rectangle 20">
            <a:extLst>
              <a:ext uri="{FF2B5EF4-FFF2-40B4-BE49-F238E27FC236}">
                <a16:creationId xmlns:a16="http://schemas.microsoft.com/office/drawing/2014/main" id="{29DCF1B6-96B0-4228-B4BF-1A69E7EAD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971800"/>
            <a:ext cx="14478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أجنحة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5135" name="Rectangle 21">
            <a:extLst>
              <a:ext uri="{FF2B5EF4-FFF2-40B4-BE49-F238E27FC236}">
                <a16:creationId xmlns:a16="http://schemas.microsoft.com/office/drawing/2014/main" id="{A01353AA-597E-4114-A879-9DF128EAF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895600"/>
            <a:ext cx="15240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ارجل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5136" name="Rectangle 22">
            <a:extLst>
              <a:ext uri="{FF2B5EF4-FFF2-40B4-BE49-F238E27FC236}">
                <a16:creationId xmlns:a16="http://schemas.microsoft.com/office/drawing/2014/main" id="{E644076D-A2D4-4D23-85CE-BB8445BB3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791200"/>
            <a:ext cx="16764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قرون</a:t>
            </a:r>
            <a:r>
              <a:rPr lang="ar-SA" altLang="en-US"/>
              <a:t> </a:t>
            </a:r>
            <a:r>
              <a:rPr lang="ar-SA" altLang="en-US" b="1">
                <a:solidFill>
                  <a:srgbClr val="FF99FF"/>
                </a:solidFill>
              </a:rPr>
              <a:t>استشعار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5137" name="Line 23">
            <a:extLst>
              <a:ext uri="{FF2B5EF4-FFF2-40B4-BE49-F238E27FC236}">
                <a16:creationId xmlns:a16="http://schemas.microsoft.com/office/drawing/2014/main" id="{66F59349-CD8E-41A0-A862-F7C5AF0C28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352800"/>
            <a:ext cx="2362200" cy="457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9559078D-C87F-4F75-BBBF-84F6F5BD9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76962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اما بالنسبة للاجنحة فهنالك حشرات عديمة الاجنحة وتوجد اخرى مع زوج واحد من الاجنحة و كذلك يوجد نوع آخر مع زوجين من الاجنحة. ( انظر الصور التالية):- 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6147" name="Picture 3" descr="AN01328_">
            <a:extLst>
              <a:ext uri="{FF2B5EF4-FFF2-40B4-BE49-F238E27FC236}">
                <a16:creationId xmlns:a16="http://schemas.microsoft.com/office/drawing/2014/main" id="{CCB78ABC-B15A-4863-A3A2-4841538FAF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1676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8" name="Picture 4" descr="an00222_">
            <a:extLst>
              <a:ext uri="{FF2B5EF4-FFF2-40B4-BE49-F238E27FC236}">
                <a16:creationId xmlns:a16="http://schemas.microsoft.com/office/drawing/2014/main" id="{A4E896CC-CA99-40B7-977D-995EEA308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676400"/>
            <a:ext cx="152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 descr="AG00130_">
            <a:extLst>
              <a:ext uri="{FF2B5EF4-FFF2-40B4-BE49-F238E27FC236}">
                <a16:creationId xmlns:a16="http://schemas.microsoft.com/office/drawing/2014/main" id="{6D971908-0BF6-4F5A-9F3F-9AE2966728E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743200"/>
            <a:ext cx="18288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0" name="Rectangle 6">
            <a:extLst>
              <a:ext uri="{FF2B5EF4-FFF2-40B4-BE49-F238E27FC236}">
                <a16:creationId xmlns:a16="http://schemas.microsoft.com/office/drawing/2014/main" id="{51285A88-5784-4146-895C-12D38E168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334000"/>
            <a:ext cx="1981200" cy="7620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/>
              <a:t>ذات زوجين اجنحه</a:t>
            </a:r>
            <a:endParaRPr lang="en-US" alt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C5F2628-B93D-4795-BF03-991402F77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334000"/>
            <a:ext cx="1828800" cy="7620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/>
              <a:t>ذات زوج اجنحه</a:t>
            </a:r>
            <a:endParaRPr lang="en-US" altLang="en-US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3EE94F8D-3D34-40F9-A708-4B661E23A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257800"/>
            <a:ext cx="1828800" cy="7620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/>
              <a:t>عديمة الاجنحة</a:t>
            </a:r>
            <a:endParaRPr lang="en-US" altLang="en-US"/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859D1692-A8C7-47A4-B034-F4D1736EE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39624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diamond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ABD05341-C850-419F-8A56-AC7448275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8100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diamond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>
            <a:extLst>
              <a:ext uri="{FF2B5EF4-FFF2-40B4-BE49-F238E27FC236}">
                <a16:creationId xmlns:a16="http://schemas.microsoft.com/office/drawing/2014/main" id="{20E6D139-F3FF-45CA-B438-6BDF7DA8424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9624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diamond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>
            <a:extLst>
              <a:ext uri="{FF2B5EF4-FFF2-40B4-BE49-F238E27FC236}">
                <a16:creationId xmlns:a16="http://schemas.microsoft.com/office/drawing/2014/main" id="{F47F106E-F0C9-41AA-84E2-C8B8A9CDE7B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457200"/>
            <a:ext cx="5105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99CC"/>
                    </a:gs>
                    <a:gs pos="50000">
                      <a:srgbClr val="99FF66"/>
                    </a:gs>
                    <a:gs pos="100000">
                      <a:srgbClr val="FF99CC"/>
                    </a:gs>
                  </a:gsLst>
                  <a:lin ang="5400000" scaled="1"/>
                </a:gradFill>
                <a:latin typeface="Times New Roman (Arabic)"/>
              </a:rPr>
              <a:t>دورة حياة الحشرة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99CC"/>
                  </a:gs>
                  <a:gs pos="50000">
                    <a:srgbClr val="99FF66"/>
                  </a:gs>
                  <a:gs pos="100000">
                    <a:srgbClr val="FF99CC"/>
                  </a:gs>
                </a:gsLst>
                <a:lin ang="5400000" scaled="1"/>
              </a:gradFill>
              <a:latin typeface="Times New Roman (Arabic)"/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FC56E94E-7A1A-434D-AAC1-941E33773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133600"/>
            <a:ext cx="693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en-US"/>
              <a:t>توجد حشرات يتغير شكل جسمها خلال مراحل نموها تشمى هذه الظاهرة عند الحشرات ظاهرة التحول.</a:t>
            </a:r>
            <a:endParaRPr lang="en-US" altLang="en-US"/>
          </a:p>
        </p:txBody>
      </p:sp>
      <p:pic>
        <p:nvPicPr>
          <p:cNvPr id="7172" name="Picture 5" descr="an00078_">
            <a:extLst>
              <a:ext uri="{FF2B5EF4-FFF2-40B4-BE49-F238E27FC236}">
                <a16:creationId xmlns:a16="http://schemas.microsoft.com/office/drawing/2014/main" id="{6052DE9A-8406-401C-A2CB-448DA0D29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810000"/>
            <a:ext cx="1295400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an00136_">
            <a:extLst>
              <a:ext uri="{FF2B5EF4-FFF2-40B4-BE49-F238E27FC236}">
                <a16:creationId xmlns:a16="http://schemas.microsoft.com/office/drawing/2014/main" id="{BA9AFCFE-4A26-465F-8CA2-4CA90C714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81400"/>
            <a:ext cx="9906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AutoShape 8">
            <a:extLst>
              <a:ext uri="{FF2B5EF4-FFF2-40B4-BE49-F238E27FC236}">
                <a16:creationId xmlns:a16="http://schemas.microsoft.com/office/drawing/2014/main" id="{22966EA8-2245-4824-8C24-CA450132A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00400"/>
            <a:ext cx="1600200" cy="9906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بيض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7175" name="AutoShape 9">
            <a:extLst>
              <a:ext uri="{FF2B5EF4-FFF2-40B4-BE49-F238E27FC236}">
                <a16:creationId xmlns:a16="http://schemas.microsoft.com/office/drawing/2014/main" id="{6A91DCAD-854B-4664-90F9-EFCE4D92F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257800"/>
            <a:ext cx="1752600" cy="9906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يرقة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7176" name="AutoShape 10">
            <a:extLst>
              <a:ext uri="{FF2B5EF4-FFF2-40B4-BE49-F238E27FC236}">
                <a16:creationId xmlns:a16="http://schemas.microsoft.com/office/drawing/2014/main" id="{2186BB50-FE63-40E1-9F51-BA3AD8463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29200"/>
            <a:ext cx="1905000" cy="9906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حشره بالغه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7177" name="AutoShape 11">
            <a:extLst>
              <a:ext uri="{FF2B5EF4-FFF2-40B4-BE49-F238E27FC236}">
                <a16:creationId xmlns:a16="http://schemas.microsoft.com/office/drawing/2014/main" id="{E82992F6-8664-4774-AF51-595D0C73F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352800"/>
            <a:ext cx="1600200" cy="9906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algn="ctr" eaLnBrk="1" hangingPunct="1"/>
            <a:r>
              <a:rPr lang="ar-SA" altLang="en-US" b="1">
                <a:solidFill>
                  <a:srgbClr val="FF99FF"/>
                </a:solidFill>
              </a:rPr>
              <a:t>عذراء</a:t>
            </a:r>
            <a:endParaRPr lang="en-US" altLang="en-US" b="1">
              <a:solidFill>
                <a:srgbClr val="FF99FF"/>
              </a:solidFill>
            </a:endParaRPr>
          </a:p>
        </p:txBody>
      </p:sp>
      <p:sp>
        <p:nvSpPr>
          <p:cNvPr id="7178" name="Line 12">
            <a:extLst>
              <a:ext uri="{FF2B5EF4-FFF2-40B4-BE49-F238E27FC236}">
                <a16:creationId xmlns:a16="http://schemas.microsoft.com/office/drawing/2014/main" id="{A1C5ACA5-CBE9-4C78-B435-86AFA3311F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3657600"/>
            <a:ext cx="1219200" cy="68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diamond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3">
            <a:extLst>
              <a:ext uri="{FF2B5EF4-FFF2-40B4-BE49-F238E27FC236}">
                <a16:creationId xmlns:a16="http://schemas.microsoft.com/office/drawing/2014/main" id="{17F8DE1C-E8C3-40CA-86DC-E762EF24805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3657600"/>
            <a:ext cx="914400" cy="914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diamond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4">
            <a:extLst>
              <a:ext uri="{FF2B5EF4-FFF2-40B4-BE49-F238E27FC236}">
                <a16:creationId xmlns:a16="http://schemas.microsoft.com/office/drawing/2014/main" id="{F506AA83-2830-42E4-9BBA-0C6ED66DEB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886200"/>
            <a:ext cx="1447800" cy="838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diamond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81" name="Picture 15" descr="ביצה בוגר">
            <a:extLst>
              <a:ext uri="{FF2B5EF4-FFF2-40B4-BE49-F238E27FC236}">
                <a16:creationId xmlns:a16="http://schemas.microsoft.com/office/drawing/2014/main" id="{0CF68EA5-5973-40AA-AACB-49D7E381717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990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B00E3574-BC11-471D-95B5-497F48552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002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8195" name="WordArt 3">
            <a:extLst>
              <a:ext uri="{FF2B5EF4-FFF2-40B4-BE49-F238E27FC236}">
                <a16:creationId xmlns:a16="http://schemas.microsoft.com/office/drawing/2014/main" id="{54D06972-BD0B-4132-AE77-BAB1BC82755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47800" y="762000"/>
            <a:ext cx="6172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99"/>
                    </a:gs>
                    <a:gs pos="50000">
                      <a:srgbClr val="CCCCFF"/>
                    </a:gs>
                    <a:gs pos="100000">
                      <a:srgbClr val="FFFF99"/>
                    </a:gs>
                  </a:gsLst>
                  <a:lin ang="2700000" scaled="1"/>
                </a:gradFill>
                <a:latin typeface="Times New Roman (Arabic)"/>
              </a:rPr>
              <a:t>الاتصال بين الحشرات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99"/>
                  </a:gs>
                  <a:gs pos="50000">
                    <a:srgbClr val="CCCCFF"/>
                  </a:gs>
                  <a:gs pos="100000">
                    <a:srgbClr val="FFFF99"/>
                  </a:gs>
                </a:gsLst>
                <a:lin ang="2700000" scaled="1"/>
              </a:gradFill>
              <a:latin typeface="Times New Roman (Arabic)"/>
            </a:endParaRP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B4AC0A32-DFB6-4258-AA2D-D0C87E106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6200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en-US"/>
              <a:t>الاتصال بين الحشرات من نفس االعائلة يتم بعدة طرق:-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/>
              <a:t>* الالوان وحركات خاصه مميزة( رقصات) – النحل مثلا يتصل مع بعضه هكذا.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/>
              <a:t>* اصوات – الصراصير والبعوض يقوم بمثل هذا الاتصال.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/>
              <a:t>* افراز مواد كيماوية ذات رائحة حادة ترشد الحشرات على اماكن الغذاء- اتصال مثل هذا يقوم به النمل.</a:t>
            </a:r>
            <a:endParaRPr lang="en-US" altLang="en-US"/>
          </a:p>
        </p:txBody>
      </p:sp>
      <p:pic>
        <p:nvPicPr>
          <p:cNvPr id="8197" name="Picture 5" descr="dizzy">
            <a:extLst>
              <a:ext uri="{FF2B5EF4-FFF2-40B4-BE49-F238E27FC236}">
                <a16:creationId xmlns:a16="http://schemas.microsoft.com/office/drawing/2014/main" id="{0FA34479-74FF-4C8D-AFF2-04B8F852B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219200" cy="39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>
            <a:extLst>
              <a:ext uri="{FF2B5EF4-FFF2-40B4-BE49-F238E27FC236}">
                <a16:creationId xmlns:a16="http://schemas.microsoft.com/office/drawing/2014/main" id="{D6B12C7C-9FE5-4F6B-813C-8023795A4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828800"/>
            <a:ext cx="7772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بعض الحشرات تكون فعالة في النهار وبعض منها يكون فعالا في الليل وتوجد حشرات اخرى نشيطة في الليل والنهار أي يمكن رؤية هذا النوع من الحشرات طوال النهار وطوال الليل.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19" name="WordArt 4">
            <a:extLst>
              <a:ext uri="{FF2B5EF4-FFF2-40B4-BE49-F238E27FC236}">
                <a16:creationId xmlns:a16="http://schemas.microsoft.com/office/drawing/2014/main" id="{13C7214C-D341-46BE-B5C9-680A148860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457200"/>
            <a:ext cx="4572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99FF"/>
                    </a:gs>
                    <a:gs pos="100000">
                      <a:srgbClr val="FFFF99"/>
                    </a:gs>
                  </a:gsLst>
                  <a:lin ang="5400000" scaled="1"/>
                </a:gradFill>
                <a:latin typeface="Times New Roman (Arabic)"/>
              </a:rPr>
              <a:t>نشاط الحشرات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99FF"/>
                  </a:gs>
                  <a:gs pos="100000">
                    <a:srgbClr val="FFFF99"/>
                  </a:gs>
                </a:gsLst>
                <a:lin ang="5400000" scaled="1"/>
              </a:gradFill>
              <a:latin typeface="Times New Roman (Arabic)"/>
            </a:endParaRPr>
          </a:p>
        </p:txBody>
      </p:sp>
      <p:pic>
        <p:nvPicPr>
          <p:cNvPr id="11269" name="Picture 5" descr="AG00442_">
            <a:extLst>
              <a:ext uri="{FF2B5EF4-FFF2-40B4-BE49-F238E27FC236}">
                <a16:creationId xmlns:a16="http://schemas.microsoft.com/office/drawing/2014/main" id="{D3AAD9D0-02E1-4DBA-BAB4-3708E6C18C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810000"/>
            <a:ext cx="22415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0" name="Picture 6" descr="AG00442_">
            <a:extLst>
              <a:ext uri="{FF2B5EF4-FFF2-40B4-BE49-F238E27FC236}">
                <a16:creationId xmlns:a16="http://schemas.microsoft.com/office/drawing/2014/main" id="{B29A3BA7-F938-4686-9B8A-23B51DDCC46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22415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1" name="Picture 7" descr="AG00442_">
            <a:extLst>
              <a:ext uri="{FF2B5EF4-FFF2-40B4-BE49-F238E27FC236}">
                <a16:creationId xmlns:a16="http://schemas.microsoft.com/office/drawing/2014/main" id="{FAF99754-F6A6-46B8-9F03-60F49BFB8C7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200400"/>
            <a:ext cx="22415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9A42A93-21E7-4D60-8E21-4B7055360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54175"/>
            <a:ext cx="79248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Arabic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غذاء الحشرات متنوع جدا, حيث تصنف الحشرات إلى ثلاثة أنواع من حيث الغذاء وهي: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* حشرات نباتية (عاشبة):  وهي الحشرات التي تتغذى فقط على نباتات (أوراق, رحيق, ثمار وغيرها).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* حشرات لاحمة أو آكلة لحوم:- وهي الحشرات التي تتغذى فقط على لحوم (حشرات صغيرة أخرى, دم.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* حشرات قارته او قورات:- وهي الحشرات التي تتغذى على النباتات وأيضا على لحوم الكائنات الحية.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243" name="WordArt 3">
            <a:extLst>
              <a:ext uri="{FF2B5EF4-FFF2-40B4-BE49-F238E27FC236}">
                <a16:creationId xmlns:a16="http://schemas.microsoft.com/office/drawing/2014/main" id="{A17A90D2-78F8-41BB-9A14-084B39B568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0600" y="228600"/>
            <a:ext cx="7315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50000">
                      <a:srgbClr val="99FFCC"/>
                    </a:gs>
                    <a:gs pos="100000">
                      <a:srgbClr val="FF0066"/>
                    </a:gs>
                  </a:gsLst>
                  <a:lin ang="5400000" scaled="1"/>
                </a:gradFill>
                <a:latin typeface="Times New Roman (Arabic)"/>
              </a:rPr>
              <a:t>على ماذا تتغذى الحشرات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50000">
                    <a:srgbClr val="99FFCC"/>
                  </a:gs>
                  <a:gs pos="100000">
                    <a:srgbClr val="FF0066"/>
                  </a:gs>
                </a:gsLst>
                <a:lin ang="5400000" scaled="1"/>
              </a:gradFill>
              <a:latin typeface="Times New Roman (Arabic)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صميم افتراضي">
  <a:themeElements>
    <a:clrScheme name="تصميم افتراضي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Times New Roman (Arabic)"/>
      </a:majorFont>
      <a:minorFont>
        <a:latin typeface="Times New Roman"/>
        <a:ea typeface=""/>
        <a:cs typeface="Times New Roman (Arabic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304</Words>
  <Application>Microsoft Office PowerPoint</Application>
  <PresentationFormat>‫הצגה על המסך (4:3)</PresentationFormat>
  <Paragraphs>46</Paragraphs>
  <Slides>9</Slides>
  <Notes>0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2" baseType="lpstr">
      <vt:lpstr>Times New Roman</vt:lpstr>
      <vt:lpstr>Times New Roman (Arabic)</vt:lpstr>
      <vt:lpstr>تصميم افتراضي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>111</dc:creator>
  <cp:lastModifiedBy>User</cp:lastModifiedBy>
  <cp:revision>29</cp:revision>
  <dcterms:created xsi:type="dcterms:W3CDTF">2005-07-12T07:28:16Z</dcterms:created>
  <dcterms:modified xsi:type="dcterms:W3CDTF">2021-01-17T17:16:08Z</dcterms:modified>
</cp:coreProperties>
</file>