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525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66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433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9112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555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0065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2439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255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118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03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183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133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815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625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765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37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5A4C-1C21-4CDD-8F11-AC6F1FBB62E4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CC566F-E59B-4B55-8529-19822E4526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469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DEBC478-3DCF-4031-89D3-0BC015050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60" y="1728164"/>
            <a:ext cx="9815480" cy="456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BEF59B87-9437-48C3-A048-9672B90092CD}"/>
              </a:ext>
            </a:extLst>
          </p:cNvPr>
          <p:cNvSpPr txBox="1"/>
          <p:nvPr/>
        </p:nvSpPr>
        <p:spPr>
          <a:xfrm>
            <a:off x="4573926" y="1569441"/>
            <a:ext cx="5404757" cy="727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30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أكمل</a:t>
            </a:r>
            <a:r>
              <a:rPr lang="ar-SA" sz="3000" b="1" dirty="0">
                <a:solidFill>
                  <a:srgbClr val="222222"/>
                </a:solidFill>
                <a:latin typeface="David" panose="020E0502060401010101" pitchFamily="34" charset="-79"/>
                <a:cs typeface="Traditional Arabic" panose="02020603050405020304" pitchFamily="18" charset="-78"/>
              </a:rPr>
              <a:t>وا الكلمات:  والِدَيْن</a:t>
            </a:r>
            <a:r>
              <a:rPr lang="he-IL" sz="3000" b="1" dirty="0">
                <a:solidFill>
                  <a:srgbClr val="222222"/>
                </a:solidFill>
                <a:latin typeface="David" panose="020E0502060401010101" pitchFamily="34" charset="-79"/>
                <a:cs typeface="Traditional Arabic" panose="02020603050405020304" pitchFamily="18" charset="-78"/>
              </a:rPr>
              <a:t>,       </a:t>
            </a:r>
            <a:r>
              <a:rPr lang="ar-SA" sz="3000" b="1" dirty="0">
                <a:solidFill>
                  <a:srgbClr val="222222"/>
                </a:solidFill>
                <a:latin typeface="David" panose="020E0502060401010101" pitchFamily="34" charset="-79"/>
                <a:cs typeface="Traditional Arabic" panose="02020603050405020304" pitchFamily="18" charset="-78"/>
              </a:rPr>
              <a:t>أب </a:t>
            </a:r>
            <a:r>
              <a:rPr lang="he-IL" sz="3000" b="1" dirty="0">
                <a:solidFill>
                  <a:srgbClr val="222222"/>
                </a:solidFill>
                <a:latin typeface="David" panose="020E0502060401010101" pitchFamily="34" charset="-79"/>
                <a:cs typeface="Traditional Arabic" panose="02020603050405020304" pitchFamily="18" charset="-78"/>
              </a:rPr>
              <a:t>,    </a:t>
            </a:r>
            <a:r>
              <a:rPr lang="ar-SA" sz="3000" b="1" dirty="0">
                <a:solidFill>
                  <a:srgbClr val="222222"/>
                </a:solidFill>
                <a:latin typeface="David" panose="020E0502060401010101" pitchFamily="34" charset="-79"/>
                <a:cs typeface="Traditional Arabic" panose="02020603050405020304" pitchFamily="18" charset="-78"/>
              </a:rPr>
              <a:t>أُم</a:t>
            </a:r>
            <a:r>
              <a:rPr lang="he-IL" sz="3000" b="0" i="0" dirty="0">
                <a:solidFill>
                  <a:srgbClr val="222222"/>
                </a:solidFill>
                <a:effectLst/>
                <a:latin typeface="Alef"/>
              </a:rPr>
              <a:t>.</a:t>
            </a:r>
            <a:endParaRPr lang="he-IL" sz="3000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AE1A76A-6701-419C-97D2-5D90E5ED43B1}"/>
              </a:ext>
            </a:extLst>
          </p:cNvPr>
          <p:cNvSpPr txBox="1"/>
          <p:nvPr/>
        </p:nvSpPr>
        <p:spPr>
          <a:xfrm>
            <a:off x="196948" y="3448569"/>
            <a:ext cx="2114843" cy="727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30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أسماء الأربع أبناء</a:t>
            </a:r>
            <a:endParaRPr lang="he-IL" sz="3000" dirty="0"/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31D96842-A479-48C0-AEE7-1BD291702DE1}"/>
              </a:ext>
            </a:extLst>
          </p:cNvPr>
          <p:cNvCxnSpPr/>
          <p:nvPr/>
        </p:nvCxnSpPr>
        <p:spPr>
          <a:xfrm>
            <a:off x="2982350" y="3643532"/>
            <a:ext cx="4009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06B48929-7CAE-4349-A51C-AF4BFB47739A}"/>
              </a:ext>
            </a:extLst>
          </p:cNvPr>
          <p:cNvCxnSpPr/>
          <p:nvPr/>
        </p:nvCxnSpPr>
        <p:spPr>
          <a:xfrm>
            <a:off x="2569279" y="4569655"/>
            <a:ext cx="4009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8C494C40-1492-47C8-8BED-EB97EE7A4918}"/>
              </a:ext>
            </a:extLst>
          </p:cNvPr>
          <p:cNvCxnSpPr/>
          <p:nvPr/>
        </p:nvCxnSpPr>
        <p:spPr>
          <a:xfrm>
            <a:off x="1547260" y="5638800"/>
            <a:ext cx="4009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16CDE997-5E48-4D60-B84D-C7B92896C692}"/>
              </a:ext>
            </a:extLst>
          </p:cNvPr>
          <p:cNvCxnSpPr>
            <a:endCxn id="4" idx="3"/>
          </p:cNvCxnSpPr>
          <p:nvPr/>
        </p:nvCxnSpPr>
        <p:spPr>
          <a:xfrm flipH="1">
            <a:off x="2311791" y="3429000"/>
            <a:ext cx="670559" cy="383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F5A6503F-64BA-4808-B7ED-F69501010627}"/>
              </a:ext>
            </a:extLst>
          </p:cNvPr>
          <p:cNvCxnSpPr>
            <a:cxnSpLocks/>
          </p:cNvCxnSpPr>
          <p:nvPr/>
        </p:nvCxnSpPr>
        <p:spPr>
          <a:xfrm flipH="1" flipV="1">
            <a:off x="2311791" y="3945293"/>
            <a:ext cx="485336" cy="397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EFE41DBC-65BE-4AAA-8499-3AB808DF7A73}"/>
              </a:ext>
            </a:extLst>
          </p:cNvPr>
          <p:cNvCxnSpPr>
            <a:cxnSpLocks/>
          </p:cNvCxnSpPr>
          <p:nvPr/>
        </p:nvCxnSpPr>
        <p:spPr>
          <a:xfrm flipV="1">
            <a:off x="1789928" y="4060492"/>
            <a:ext cx="418700" cy="1184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78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5C1A193D-1C79-4744-8DED-AF4EF7733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0"/>
            <a:ext cx="6096001" cy="69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0CB8C34A-004F-4A15-A00E-6E200273F8C7}"/>
              </a:ext>
            </a:extLst>
          </p:cNvPr>
          <p:cNvSpPr txBox="1"/>
          <p:nvPr/>
        </p:nvSpPr>
        <p:spPr>
          <a:xfrm>
            <a:off x="691242" y="1133343"/>
            <a:ext cx="5404757" cy="1198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5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صيغة الجمع للكلمات بصيغة المذكّر </a:t>
            </a:r>
            <a:r>
              <a:rPr lang="ar-SA" sz="2500" b="1" i="0" dirty="0" err="1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تننهي</a:t>
            </a:r>
            <a:r>
              <a:rPr lang="ar-SA" sz="25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 عادةً بـ </a:t>
            </a:r>
            <a:r>
              <a:rPr lang="he-IL" sz="2500" b="1" i="0" dirty="0">
                <a:solidFill>
                  <a:srgbClr val="FF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ים</a:t>
            </a:r>
            <a:r>
              <a:rPr lang="he-IL" sz="25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br>
              <a:rPr lang="he-IL" sz="2500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ar-SA" sz="25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صيغة الجمع للكلمات بصيغة المؤنّث </a:t>
            </a:r>
            <a:r>
              <a:rPr lang="ar-SA" sz="2500" b="1" i="0" dirty="0" err="1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تننهي</a:t>
            </a:r>
            <a:r>
              <a:rPr lang="ar-SA" sz="2500" b="1" i="0" dirty="0">
                <a:solidFill>
                  <a:srgbClr val="222222"/>
                </a:solidFill>
                <a:effectLst/>
                <a:latin typeface="David" panose="020E0502060401010101" pitchFamily="34" charset="-79"/>
                <a:cs typeface="Traditional Arabic" panose="02020603050405020304" pitchFamily="18" charset="-78"/>
              </a:rPr>
              <a:t> عادةً بـ </a:t>
            </a:r>
            <a:r>
              <a:rPr lang="he-IL" sz="2500" b="1" i="0" dirty="0" err="1">
                <a:solidFill>
                  <a:srgbClr val="FF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ות</a:t>
            </a:r>
            <a:r>
              <a:rPr lang="he-IL" b="0" i="0" dirty="0">
                <a:solidFill>
                  <a:srgbClr val="222222"/>
                </a:solidFill>
                <a:effectLst/>
                <a:latin typeface="Alef"/>
              </a:rPr>
              <a:t>.</a:t>
            </a:r>
            <a:endParaRPr lang="he-IL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5F00215-2A3F-4058-9BB2-D2AEA9766A2A}"/>
              </a:ext>
            </a:extLst>
          </p:cNvPr>
          <p:cNvSpPr/>
          <p:nvPr/>
        </p:nvSpPr>
        <p:spPr>
          <a:xfrm>
            <a:off x="9565025" y="3092631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مُذكر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49B7756A-459F-4777-A97D-A03A0FB1C92D}"/>
              </a:ext>
            </a:extLst>
          </p:cNvPr>
          <p:cNvSpPr/>
          <p:nvPr/>
        </p:nvSpPr>
        <p:spPr>
          <a:xfrm>
            <a:off x="9393868" y="3470206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مؤنث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748CE261-EA86-42A0-8C82-16DAC8DFD1D5}"/>
              </a:ext>
            </a:extLst>
          </p:cNvPr>
          <p:cNvSpPr/>
          <p:nvPr/>
        </p:nvSpPr>
        <p:spPr>
          <a:xfrm>
            <a:off x="8964133" y="3806574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مؤنث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B296AC88-7A81-454A-9442-089C0514DD11}"/>
              </a:ext>
            </a:extLst>
          </p:cNvPr>
          <p:cNvSpPr/>
          <p:nvPr/>
        </p:nvSpPr>
        <p:spPr>
          <a:xfrm>
            <a:off x="8964133" y="4223832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مُذكر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716CF05C-8BAE-4EB5-A3DC-85BB5D4E795F}"/>
              </a:ext>
            </a:extLst>
          </p:cNvPr>
          <p:cNvSpPr/>
          <p:nvPr/>
        </p:nvSpPr>
        <p:spPr>
          <a:xfrm>
            <a:off x="9143999" y="4680152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مُذكر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4BDB35C1-D434-4933-A482-5F32659D9270}"/>
              </a:ext>
            </a:extLst>
          </p:cNvPr>
          <p:cNvSpPr/>
          <p:nvPr/>
        </p:nvSpPr>
        <p:spPr>
          <a:xfrm>
            <a:off x="9164095" y="5433778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مُذكر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4DBFAB6B-A67C-4134-A294-183277B1315E}"/>
              </a:ext>
            </a:extLst>
          </p:cNvPr>
          <p:cNvSpPr/>
          <p:nvPr/>
        </p:nvSpPr>
        <p:spPr>
          <a:xfrm>
            <a:off x="9183186" y="5803438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مؤنث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BB18548D-863E-4ECE-ADD5-82E102003D2E}"/>
              </a:ext>
            </a:extLst>
          </p:cNvPr>
          <p:cNvSpPr/>
          <p:nvPr/>
        </p:nvSpPr>
        <p:spPr>
          <a:xfrm>
            <a:off x="9143998" y="6220695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مؤنث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24C401C8-FEF7-4907-9EA1-5DE6D954D6F6}"/>
              </a:ext>
            </a:extLst>
          </p:cNvPr>
          <p:cNvSpPr/>
          <p:nvPr/>
        </p:nvSpPr>
        <p:spPr>
          <a:xfrm>
            <a:off x="9323865" y="5014402"/>
            <a:ext cx="1201783" cy="672737"/>
          </a:xfrm>
          <a:prstGeom prst="rect">
            <a:avLst/>
          </a:prstGeom>
          <a:solidFill>
            <a:schemeClr val="lt1">
              <a:alpha val="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مؤنث</a:t>
            </a:r>
            <a:endParaRPr lang="he-IL" sz="2500" b="1" dirty="0">
              <a:latin typeface="Traditional Arabic" panose="02020603050405020304" pitchFamily="18" charset="-78"/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3A171C7B-157F-4E24-A2EC-B1A9288DC11F}"/>
              </a:ext>
            </a:extLst>
          </p:cNvPr>
          <p:cNvSpPr txBox="1"/>
          <p:nvPr/>
        </p:nvSpPr>
        <p:spPr>
          <a:xfrm>
            <a:off x="730681" y="2566963"/>
            <a:ext cx="5867067" cy="1775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الكلمة التي تنتهي بحرف ال </a:t>
            </a:r>
            <a:r>
              <a:rPr lang="he-IL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ה </a:t>
            </a: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مؤنث (بشكل عام هناك شواذ)</a:t>
            </a:r>
            <a:endParaRPr lang="en-US" sz="2500" b="1" dirty="0">
              <a:solidFill>
                <a:srgbClr val="22222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>
              <a:lnSpc>
                <a:spcPct val="150000"/>
              </a:lnSpc>
            </a:pPr>
            <a:r>
              <a:rPr lang="he-IL" sz="2500" b="1" dirty="0">
                <a:solidFill>
                  <a:srgbClr val="222222"/>
                </a:solidFill>
                <a:latin typeface="Traditional Arabic" panose="02020603050405020304" pitchFamily="18" charset="-78"/>
              </a:rPr>
              <a:t>מִשְׁפָּחָה (</a:t>
            </a: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عائلة)     </a:t>
            </a:r>
            <a:r>
              <a:rPr lang="he-IL" sz="2500" b="1" dirty="0">
                <a:solidFill>
                  <a:srgbClr val="222222"/>
                </a:solidFill>
                <a:latin typeface="Traditional Arabic" panose="02020603050405020304" pitchFamily="18" charset="-78"/>
              </a:rPr>
              <a:t>מִשְׁפָּחוֹת </a:t>
            </a: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(عائلات)</a:t>
            </a:r>
          </a:p>
          <a:p>
            <a:pPr algn="r">
              <a:lnSpc>
                <a:spcPct val="150000"/>
              </a:lnSpc>
            </a:pP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حذفنا ال </a:t>
            </a:r>
            <a:r>
              <a:rPr lang="he-IL" sz="2500" b="1" dirty="0">
                <a:solidFill>
                  <a:srgbClr val="222222"/>
                </a:solidFill>
                <a:latin typeface="Traditional Arabic" panose="02020603050405020304" pitchFamily="18" charset="-78"/>
              </a:rPr>
              <a:t>ה  </a:t>
            </a:r>
            <a:r>
              <a:rPr lang="ar-SA" sz="2500" b="1" dirty="0">
                <a:solidFill>
                  <a:srgbClr val="22222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وأضفنا </a:t>
            </a:r>
            <a:r>
              <a:rPr lang="he-IL" sz="2500" b="1" dirty="0" err="1">
                <a:solidFill>
                  <a:srgbClr val="222222"/>
                </a:solidFill>
                <a:latin typeface="Traditional Arabic" panose="02020603050405020304" pitchFamily="18" charset="-78"/>
              </a:rPr>
              <a:t>ות</a:t>
            </a:r>
            <a:endParaRPr lang="he-IL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9520365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69</Words>
  <Application>Microsoft Office PowerPoint</Application>
  <PresentationFormat>מסך רחב</PresentationFormat>
  <Paragraphs>15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Alef</vt:lpstr>
      <vt:lpstr>Arial</vt:lpstr>
      <vt:lpstr>Century Gothic</vt:lpstr>
      <vt:lpstr>David</vt:lpstr>
      <vt:lpstr>Traditional Arabic</vt:lpstr>
      <vt:lpstr>Wingdings 3</vt:lpstr>
      <vt:lpstr>עשן מתפתל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4</cp:revision>
  <dcterms:created xsi:type="dcterms:W3CDTF">2021-01-19T18:56:32Z</dcterms:created>
  <dcterms:modified xsi:type="dcterms:W3CDTF">2021-01-19T19:39:38Z</dcterms:modified>
</cp:coreProperties>
</file>