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1" r:id="rId2"/>
    <p:sldId id="256" r:id="rId3"/>
    <p:sldId id="257" r:id="rId4"/>
    <p:sldId id="260" r:id="rId5"/>
    <p:sldId id="261" r:id="rId6"/>
    <p:sldId id="262" r:id="rId7"/>
    <p:sldId id="265" r:id="rId8"/>
    <p:sldId id="263" r:id="rId9"/>
    <p:sldId id="266" r:id="rId10"/>
    <p:sldId id="264" r:id="rId11"/>
    <p:sldId id="267" r:id="rId12"/>
    <p:sldId id="268" r:id="rId13"/>
    <p:sldId id="280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9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E1114-07E5-4E42-BA15-0BD64725227D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E2BB3-0EDA-46EF-9231-A400EEFF5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09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E2BB3-0EDA-46EF-9231-A400EEFF56E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30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E2BB3-0EDA-46EF-9231-A400EEFF56E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1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B1E-98B8-41DB-99A7-00B28A7B41E3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512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B1E-98B8-41DB-99A7-00B28A7B41E3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775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B1E-98B8-41DB-99A7-00B28A7B41E3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44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B1E-98B8-41DB-99A7-00B28A7B41E3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8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B1E-98B8-41DB-99A7-00B28A7B41E3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9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B1E-98B8-41DB-99A7-00B28A7B41E3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363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B1E-98B8-41DB-99A7-00B28A7B41E3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96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B1E-98B8-41DB-99A7-00B28A7B41E3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80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B1E-98B8-41DB-99A7-00B28A7B41E3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7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B1E-98B8-41DB-99A7-00B28A7B41E3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1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B1E-98B8-41DB-99A7-00B28A7B41E3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5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3CB1E-98B8-41DB-99A7-00B28A7B41E3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E7E52-F0E2-4C1D-9473-26481399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4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85" y="404664"/>
            <a:ext cx="8784976" cy="59791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39750" y="2996952"/>
            <a:ext cx="4484645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AE" sz="18000" b="1" dirty="0">
                <a:solidFill>
                  <a:schemeClr val="accent1">
                    <a:lumMod val="75000"/>
                  </a:schemeClr>
                </a:solidFill>
              </a:rPr>
              <a:t>الفعل</a:t>
            </a:r>
            <a:endParaRPr lang="en-US" sz="18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29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HP\Desktop\صور منى\depositphotos_49596695-stock-illustration-cute-decorative-frames-set-place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56" t="26225" r="34380" b="51085"/>
          <a:stretch/>
        </p:blipFill>
        <p:spPr bwMode="auto">
          <a:xfrm>
            <a:off x="412931" y="306693"/>
            <a:ext cx="8175899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19672" y="1569606"/>
            <a:ext cx="48965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chemeClr val="accent4">
                    <a:lumMod val="75000"/>
                  </a:schemeClr>
                </a:solidFill>
              </a:rPr>
              <a:t>الفعل الأمر :</a:t>
            </a:r>
          </a:p>
          <a:p>
            <a:pPr algn="ctr"/>
            <a:r>
              <a:rPr lang="ar-AE" sz="4800" b="1" dirty="0">
                <a:solidFill>
                  <a:schemeClr val="accent4">
                    <a:lumMod val="75000"/>
                  </a:schemeClr>
                </a:solidFill>
              </a:rPr>
              <a:t>كلمة تدل على نشاطٍ ،أو حركة ٍ ،أو تفكير ، أو شعورٍ سيحدث في الزمن القادم .</a:t>
            </a:r>
            <a:endParaRPr lang="en-US" sz="48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49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58951"/>
            <a:ext cx="3000438" cy="2488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174736" y="1948944"/>
            <a:ext cx="4027064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AE" sz="20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اكْتُبْ</a:t>
            </a:r>
            <a:endParaRPr lang="en-US" sz="20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53975"/>
            <a:ext cx="8967787" cy="674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216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FREE\Desktop\جميع دواوين الشعر العربي على مر العصور\رابع ابتدائي\كتاب النشاط رابع\كتاب النشاط0039.jpg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 l="13732" t="65116" r="19718" b="28727"/>
          <a:stretch>
            <a:fillRect/>
          </a:stretch>
        </p:blipFill>
        <p:spPr bwMode="auto">
          <a:xfrm>
            <a:off x="285750" y="3663043"/>
            <a:ext cx="8286750" cy="2571750"/>
          </a:xfrm>
          <a:prstGeom prst="rect">
            <a:avLst/>
          </a:prstGeom>
          <a:ln w="38100" cap="sq">
            <a:solidFill>
              <a:srgbClr val="F808D6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مستطيل 4"/>
          <p:cNvSpPr>
            <a:spLocks noChangeArrowheads="1"/>
          </p:cNvSpPr>
          <p:nvPr/>
        </p:nvSpPr>
        <p:spPr bwMode="auto">
          <a:xfrm>
            <a:off x="5715000" y="3857625"/>
            <a:ext cx="2525713" cy="2308225"/>
          </a:xfrm>
          <a:prstGeom prst="rect">
            <a:avLst/>
          </a:prstGeom>
          <a:solidFill>
            <a:srgbClr val="FEDAF4"/>
          </a:solidFill>
          <a:ln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chemeClr val="tx1"/>
                </a:solidFill>
              </a:rPr>
              <a:t>يذهب ُالولد </a:t>
            </a:r>
            <a:endParaRPr lang="ar-SA" sz="48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ar-EG" sz="4800" b="1" dirty="0">
                <a:solidFill>
                  <a:schemeClr val="tx1"/>
                </a:solidFill>
              </a:rPr>
              <a:t>إلى </a:t>
            </a:r>
            <a:endParaRPr lang="ar-SA" sz="48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ar-EG" sz="4800" b="1" dirty="0">
                <a:solidFill>
                  <a:schemeClr val="tx1"/>
                </a:solidFill>
              </a:rPr>
              <a:t>المنزل</a:t>
            </a:r>
            <a:r>
              <a:rPr lang="ar-SA" sz="4800" b="1" dirty="0">
                <a:solidFill>
                  <a:schemeClr val="tx1"/>
                </a:solidFill>
                <a:cs typeface="+mj-cs"/>
              </a:rPr>
              <a:t>.</a:t>
            </a:r>
            <a:r>
              <a:rPr lang="ar-EG" sz="4800" b="1" dirty="0">
                <a:solidFill>
                  <a:schemeClr val="tx1"/>
                </a:solidFill>
                <a:cs typeface="+mj-cs"/>
              </a:rPr>
              <a:t> </a:t>
            </a:r>
            <a:endParaRPr lang="ar-EG" sz="4800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4" name="مستطيل 3"/>
          <p:cNvSpPr>
            <a:spLocks noChangeArrowheads="1"/>
          </p:cNvSpPr>
          <p:nvPr/>
        </p:nvSpPr>
        <p:spPr bwMode="auto">
          <a:xfrm>
            <a:off x="3214688" y="3857625"/>
            <a:ext cx="2365424" cy="2308225"/>
          </a:xfrm>
          <a:prstGeom prst="rect">
            <a:avLst/>
          </a:prstGeom>
          <a:solidFill>
            <a:srgbClr val="FEDAF4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chemeClr val="tx1"/>
                </a:solidFill>
              </a:rPr>
              <a:t>نظف ُ</a:t>
            </a:r>
            <a:endParaRPr lang="ar-SA" sz="48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ar-EG" sz="4800" b="1" dirty="0">
                <a:solidFill>
                  <a:schemeClr val="tx1"/>
                </a:solidFill>
              </a:rPr>
              <a:t>الولد ملابسه</a:t>
            </a:r>
            <a:r>
              <a:rPr lang="ar-SA" sz="4800" b="1" dirty="0">
                <a:solidFill>
                  <a:schemeClr val="tx1"/>
                </a:solidFill>
                <a:cs typeface="+mj-cs"/>
              </a:rPr>
              <a:t>.</a:t>
            </a:r>
            <a:endParaRPr lang="ar-EG" sz="4800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5" name="مستطيل 2"/>
          <p:cNvSpPr>
            <a:spLocks noChangeArrowheads="1"/>
          </p:cNvSpPr>
          <p:nvPr/>
        </p:nvSpPr>
        <p:spPr bwMode="auto">
          <a:xfrm>
            <a:off x="571500" y="3857625"/>
            <a:ext cx="2409825" cy="2308324"/>
          </a:xfrm>
          <a:prstGeom prst="rect">
            <a:avLst/>
          </a:prstGeom>
          <a:solidFill>
            <a:srgbClr val="FEDAF4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ar-AE" sz="4800" b="1" dirty="0">
                <a:solidFill>
                  <a:schemeClr val="tx1"/>
                </a:solidFill>
              </a:rPr>
              <a:t>اعطي</a:t>
            </a:r>
          </a:p>
          <a:p>
            <a:pPr algn="ctr">
              <a:defRPr/>
            </a:pPr>
            <a:r>
              <a:rPr lang="ar-EG" sz="4800" b="1" dirty="0">
                <a:solidFill>
                  <a:schemeClr val="tx1"/>
                </a:solidFill>
              </a:rPr>
              <a:t> أهل</a:t>
            </a:r>
            <a:r>
              <a:rPr lang="ar-AE" sz="4800" b="1" dirty="0">
                <a:solidFill>
                  <a:schemeClr val="tx1"/>
                </a:solidFill>
              </a:rPr>
              <a:t>كَ</a:t>
            </a:r>
            <a:r>
              <a:rPr lang="ar-EG" sz="4800" b="1" dirty="0">
                <a:solidFill>
                  <a:schemeClr val="tx1"/>
                </a:solidFill>
              </a:rPr>
              <a:t> </a:t>
            </a:r>
            <a:endParaRPr lang="ar-SA" sz="48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ar-EG" sz="4800" b="1" dirty="0">
                <a:solidFill>
                  <a:schemeClr val="tx1"/>
                </a:solidFill>
              </a:rPr>
              <a:t>الثمار </a:t>
            </a:r>
            <a:r>
              <a:rPr lang="ar-SA" sz="4800" b="1" dirty="0">
                <a:solidFill>
                  <a:schemeClr val="tx1"/>
                </a:solidFill>
                <a:cs typeface="+mj-cs"/>
              </a:rPr>
              <a:t>.</a:t>
            </a:r>
            <a:endParaRPr lang="ar-EG" sz="4800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6" name="مستطيل 2"/>
          <p:cNvSpPr>
            <a:spLocks noChangeArrowheads="1"/>
          </p:cNvSpPr>
          <p:nvPr/>
        </p:nvSpPr>
        <p:spPr bwMode="auto">
          <a:xfrm>
            <a:off x="1788921" y="1534272"/>
            <a:ext cx="5675908" cy="830997"/>
          </a:xfrm>
          <a:prstGeom prst="rect">
            <a:avLst/>
          </a:prstGeom>
          <a:solidFill>
            <a:srgbClr val="FEDAF4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ar-AE" sz="4800" b="1" dirty="0">
                <a:solidFill>
                  <a:schemeClr val="tx1"/>
                </a:solidFill>
                <a:cs typeface="+mj-cs"/>
              </a:rPr>
              <a:t>حدد الفعل في الجمل التالية </a:t>
            </a:r>
            <a:r>
              <a:rPr lang="ar-SA" sz="4800" b="1" dirty="0">
                <a:solidFill>
                  <a:schemeClr val="tx1"/>
                </a:solidFill>
                <a:cs typeface="+mj-cs"/>
              </a:rPr>
              <a:t>.</a:t>
            </a:r>
            <a:endParaRPr lang="ar-EG" sz="4800" dirty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2660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57" y="548680"/>
            <a:ext cx="8400286" cy="59339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150" y="1492250"/>
            <a:ext cx="6489700" cy="3873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35396" y="1492250"/>
            <a:ext cx="6705592" cy="4154984"/>
          </a:xfrm>
          <a:prstGeom prst="rect">
            <a:avLst/>
          </a:prstGeom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8800" b="1" dirty="0"/>
              <a:t>هيا .. نَقْرأ الأفْعال التالية و نحدد نوعها 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245806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310" y="1772816"/>
            <a:ext cx="6705592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20000" b="1" dirty="0"/>
              <a:t>سَمِعِ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86347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310" y="1772816"/>
            <a:ext cx="6705592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20000" b="1" dirty="0"/>
              <a:t>مَسَحَ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403017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310" y="1772816"/>
            <a:ext cx="6705592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20000" b="1" dirty="0"/>
              <a:t>يَجْلِسُ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437335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310" y="1772816"/>
            <a:ext cx="6705592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20000" b="1" dirty="0"/>
              <a:t>سافَرَ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87013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310" y="1772816"/>
            <a:ext cx="6705592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20000" b="1" dirty="0"/>
              <a:t>تَسْبَحُ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01119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310" y="1772816"/>
            <a:ext cx="6705592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20000" b="1" dirty="0"/>
              <a:t>نامَ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4171426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92696"/>
            <a:ext cx="7992888" cy="45999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05065" y="2438675"/>
            <a:ext cx="4484645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AE" sz="6600" b="1" dirty="0">
                <a:solidFill>
                  <a:schemeClr val="accent1">
                    <a:lumMod val="75000"/>
                  </a:schemeClr>
                </a:solidFill>
              </a:rPr>
              <a:t>ينقسم الكلام إلى</a:t>
            </a:r>
            <a:r>
              <a:rPr lang="ar-AE" sz="4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98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310" y="1772816"/>
            <a:ext cx="6705592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20000" b="1" dirty="0"/>
              <a:t>اجْلسْ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18660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310" y="1772816"/>
            <a:ext cx="6705592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20000" b="1" dirty="0"/>
              <a:t>شَرِبَتْ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88401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310" y="1772816"/>
            <a:ext cx="6705592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20000" b="1" dirty="0"/>
              <a:t>فَتَحَ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46570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41310" y="1772816"/>
            <a:ext cx="6705592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20000" b="1" dirty="0"/>
              <a:t>يَأْكُلُ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68060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310" y="1772816"/>
            <a:ext cx="6705592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20000" b="1" dirty="0" err="1"/>
              <a:t>ذَهيَتْ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54522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655"/>
            <a:ext cx="8967787" cy="6048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48064" y="3742873"/>
            <a:ext cx="2981325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AE" sz="6600" b="1" dirty="0"/>
              <a:t>اسم </a:t>
            </a:r>
            <a:r>
              <a:rPr lang="ar-AE" sz="4400" b="1" dirty="0"/>
              <a:t>  </a:t>
            </a:r>
            <a:endParaRPr lang="en-US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3742873"/>
            <a:ext cx="2981325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AE" sz="7200" b="1" dirty="0"/>
              <a:t>فعل</a:t>
            </a:r>
            <a:endParaRPr lang="en-US" sz="7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94941" y="1817320"/>
            <a:ext cx="2981325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AE" sz="6600" b="1" dirty="0"/>
              <a:t>حرف</a:t>
            </a:r>
            <a:r>
              <a:rPr lang="ar-AE" sz="4800" b="1" dirty="0"/>
              <a:t> </a:t>
            </a:r>
            <a:endParaRPr lang="en-US" sz="4800" b="1" dirty="0"/>
          </a:p>
        </p:txBody>
      </p:sp>
      <p:sp>
        <p:nvSpPr>
          <p:cNvPr id="7" name="Arrow: Left-Up 6"/>
          <p:cNvSpPr/>
          <p:nvPr/>
        </p:nvSpPr>
        <p:spPr>
          <a:xfrm rot="16200000">
            <a:off x="5903839" y="2294912"/>
            <a:ext cx="1674457" cy="1313799"/>
          </a:xfrm>
          <a:prstGeom prst="left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Left-Up 7"/>
          <p:cNvSpPr/>
          <p:nvPr/>
        </p:nvSpPr>
        <p:spPr>
          <a:xfrm rot="10800000">
            <a:off x="1547664" y="2070543"/>
            <a:ext cx="1359560" cy="1626164"/>
          </a:xfrm>
          <a:prstGeom prst="leftUpArrow">
            <a:avLst>
              <a:gd name="adj1" fmla="val 25000"/>
              <a:gd name="adj2" fmla="val 25379"/>
              <a:gd name="adj3" fmla="val 2500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6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صور منى\a7a4174a4fdfbe46c50e806639c33c2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349"/>
          <a:stretch/>
        </p:blipFill>
        <p:spPr bwMode="auto">
          <a:xfrm>
            <a:off x="204394" y="406698"/>
            <a:ext cx="8513781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87824" y="2276872"/>
            <a:ext cx="50405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/>
              <a:t>ا</a:t>
            </a:r>
            <a:r>
              <a:rPr lang="ar-AE" sz="4800" b="1" dirty="0">
                <a:solidFill>
                  <a:srgbClr val="0070C0"/>
                </a:solidFill>
              </a:rPr>
              <a:t>لاسم</a:t>
            </a:r>
            <a:r>
              <a:rPr lang="ar-AE" sz="4800" b="1" dirty="0"/>
              <a:t> : كلمة تدل على إنسان ، أو حيوان ،أو نبات أو جماد ، أو مكان. 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51715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صور منى\a7a4174a4fdfbe46c50e806639c33c2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349" b="1270"/>
          <a:stretch/>
        </p:blipFill>
        <p:spPr bwMode="auto">
          <a:xfrm>
            <a:off x="8249" y="404664"/>
            <a:ext cx="8505949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27784" y="2348880"/>
            <a:ext cx="48965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rgbClr val="FF0000"/>
                </a:solidFill>
              </a:rPr>
              <a:t>الفعل</a:t>
            </a:r>
            <a:r>
              <a:rPr lang="ar-AE" sz="4800" b="1" dirty="0"/>
              <a:t>  : كلمة تُخبرنا عنْ نشاطٍ ، أو حركةٍ ،أو تفكيرٍ ، أو شُعورٍ 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58248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P\Desktop\صور منى\depositphotos_49596695-stock-illustration-cute-decorative-frames-set-plac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0" t="49596" r="64679" b="26171"/>
          <a:stretch/>
        </p:blipFill>
        <p:spPr bwMode="auto">
          <a:xfrm>
            <a:off x="539552" y="226984"/>
            <a:ext cx="8352927" cy="6077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35696" y="1412776"/>
            <a:ext cx="48965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rgbClr val="FF0000"/>
                </a:solidFill>
              </a:rPr>
              <a:t>الفعل الماضي:</a:t>
            </a:r>
          </a:p>
          <a:p>
            <a:pPr algn="ctr"/>
            <a:r>
              <a:rPr lang="ar-AE" sz="4800" b="1" dirty="0">
                <a:solidFill>
                  <a:srgbClr val="FF0000"/>
                </a:solidFill>
              </a:rPr>
              <a:t>كلمة تدل على نشاطٍ أو حركة ٍ ،أو تفكير ، أو شعورٍ حدث في الزمن الماضي .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67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390"/>
            <a:ext cx="8964488" cy="67499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132856"/>
            <a:ext cx="2304256" cy="255307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55976" y="2132856"/>
            <a:ext cx="3470823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AE" sz="20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كَتَبَ</a:t>
            </a:r>
            <a:endParaRPr lang="en-US" sz="20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2434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HP\Desktop\صور منى\depositphotos_49596695-stock-illustration-cute-decorative-frames-set-plac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51" t="49683" b="25555"/>
          <a:stretch/>
        </p:blipFill>
        <p:spPr bwMode="auto">
          <a:xfrm>
            <a:off x="179512" y="150845"/>
            <a:ext cx="9089099" cy="6275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75656" y="1569606"/>
            <a:ext cx="48965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800" b="1" dirty="0">
                <a:solidFill>
                  <a:schemeClr val="accent4">
                    <a:lumMod val="75000"/>
                  </a:schemeClr>
                </a:solidFill>
              </a:rPr>
              <a:t>الفعل المضارع :</a:t>
            </a:r>
          </a:p>
          <a:p>
            <a:pPr algn="ctr"/>
            <a:r>
              <a:rPr lang="ar-AE" sz="4800" b="1" dirty="0">
                <a:solidFill>
                  <a:schemeClr val="accent4">
                    <a:lumMod val="75000"/>
                  </a:schemeClr>
                </a:solidFill>
              </a:rPr>
              <a:t>كلمة تدل على نشاطٍ ،أو حركة ٍ ،أو تفكير ، أو شعورٍ يحدث في الزمن الحاضر .</a:t>
            </a:r>
            <a:endParaRPr lang="en-US" sz="48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53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2" y="-11899"/>
            <a:ext cx="8967787" cy="674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641" y="1556792"/>
            <a:ext cx="3284927" cy="3329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105006" y="1948944"/>
            <a:ext cx="4166525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AE" sz="20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يَكْتُبُ</a:t>
            </a:r>
            <a:endParaRPr lang="en-US" sz="20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3127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152</Words>
  <Application>Microsoft Office PowerPoint</Application>
  <PresentationFormat>‫הצגה על המסך (4:3)</PresentationFormat>
  <Paragraphs>39</Paragraphs>
  <Slides>24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זאהרא עגאג</cp:lastModifiedBy>
  <cp:revision>9</cp:revision>
  <dcterms:created xsi:type="dcterms:W3CDTF">2017-10-14T11:16:05Z</dcterms:created>
  <dcterms:modified xsi:type="dcterms:W3CDTF">2021-01-11T19:23:45Z</dcterms:modified>
</cp:coreProperties>
</file>