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2" r:id="rId2"/>
    <p:sldId id="256" r:id="rId3"/>
    <p:sldId id="257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2531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6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035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8048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0103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5493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6479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374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401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956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92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868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76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4104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109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608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1FEC5-EFE1-4F03-BE33-EFD21874AA27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274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393A1CF-F41A-4C10-8AE5-A280BC426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8068" y="2148110"/>
            <a:ext cx="2262137" cy="1280890"/>
          </a:xfrm>
        </p:spPr>
        <p:txBody>
          <a:bodyPr>
            <a:normAutofit/>
          </a:bodyPr>
          <a:lstStyle/>
          <a:p>
            <a:pPr algn="r"/>
            <a:r>
              <a:rPr lang="he-IL" sz="5000" b="1" dirty="0">
                <a:latin typeface="Aharoni" panose="02010803020104030203" pitchFamily="2" charset="-79"/>
                <a:cs typeface="Aharoni" panose="02010803020104030203" pitchFamily="2" charset="-79"/>
              </a:rPr>
              <a:t>דר</a:t>
            </a:r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____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C9E82F47-B99F-4C58-BAF9-62292CFB9D09}"/>
              </a:ext>
            </a:extLst>
          </p:cNvPr>
          <p:cNvSpPr/>
          <p:nvPr/>
        </p:nvSpPr>
        <p:spPr>
          <a:xfrm>
            <a:off x="9641586" y="0"/>
            <a:ext cx="101181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כּ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4481A951-80CE-42F7-9996-DEF9D105A849}"/>
              </a:ext>
            </a:extLst>
          </p:cNvPr>
          <p:cNvSpPr/>
          <p:nvPr/>
        </p:nvSpPr>
        <p:spPr>
          <a:xfrm>
            <a:off x="8387216" y="0"/>
            <a:ext cx="101181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כ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30F3E5BC-5525-454D-8B4B-548E44D44CEC}"/>
              </a:ext>
            </a:extLst>
          </p:cNvPr>
          <p:cNvSpPr/>
          <p:nvPr/>
        </p:nvSpPr>
        <p:spPr>
          <a:xfrm>
            <a:off x="7132846" y="0"/>
            <a:ext cx="101181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ך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6BB429FE-33EC-4332-93BB-7CC18C865FC3}"/>
              </a:ext>
            </a:extLst>
          </p:cNvPr>
          <p:cNvSpPr txBox="1">
            <a:spLocks/>
          </p:cNvSpPr>
          <p:nvPr/>
        </p:nvSpPr>
        <p:spPr>
          <a:xfrm>
            <a:off x="9169375" y="3236824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___</a:t>
            </a:r>
            <a:r>
              <a:rPr lang="he-IL" sz="5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פִּית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5EBD1D36-893C-48E9-8BA9-AC06580E1362}"/>
              </a:ext>
            </a:extLst>
          </p:cNvPr>
          <p:cNvSpPr txBox="1">
            <a:spLocks/>
          </p:cNvSpPr>
          <p:nvPr/>
        </p:nvSpPr>
        <p:spPr>
          <a:xfrm>
            <a:off x="9180682" y="4177015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Aharoni" panose="02010803020104030203" pitchFamily="2" charset="-79"/>
                <a:cs typeface="Aharoni" panose="02010803020104030203" pitchFamily="2" charset="-79"/>
              </a:rPr>
              <a:t>מלֶ</a:t>
            </a:r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___</a:t>
            </a:r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AEDB2E57-DC2A-4507-8816-6EFADFC27D81}"/>
              </a:ext>
            </a:extLst>
          </p:cNvPr>
          <p:cNvSpPr txBox="1">
            <a:spLocks/>
          </p:cNvSpPr>
          <p:nvPr/>
        </p:nvSpPr>
        <p:spPr>
          <a:xfrm>
            <a:off x="9191989" y="5159857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__ו ___ב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B6D8DBD7-F85E-4B75-ABE2-26852F606C5A}"/>
              </a:ext>
            </a:extLst>
          </p:cNvPr>
          <p:cNvSpPr/>
          <p:nvPr/>
        </p:nvSpPr>
        <p:spPr>
          <a:xfrm>
            <a:off x="10446029" y="3139323"/>
            <a:ext cx="6607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כּ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4B579C1E-2D05-45BE-88E7-57111ED63DD4}"/>
              </a:ext>
            </a:extLst>
          </p:cNvPr>
          <p:cNvSpPr/>
          <p:nvPr/>
        </p:nvSpPr>
        <p:spPr>
          <a:xfrm>
            <a:off x="10653402" y="4991734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0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כּ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B48D9761-CE69-4F0F-8222-A5F38FBF003F}"/>
              </a:ext>
            </a:extLst>
          </p:cNvPr>
          <p:cNvSpPr/>
          <p:nvPr/>
        </p:nvSpPr>
        <p:spPr>
          <a:xfrm>
            <a:off x="9641586" y="4989499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0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כ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7B0F58C4-01BB-4617-B863-8D147D7F7868}"/>
              </a:ext>
            </a:extLst>
          </p:cNvPr>
          <p:cNvSpPr/>
          <p:nvPr/>
        </p:nvSpPr>
        <p:spPr>
          <a:xfrm>
            <a:off x="10071002" y="4206771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0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ך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8063675C-587B-42F5-BF28-005312C48EC1}"/>
              </a:ext>
            </a:extLst>
          </p:cNvPr>
          <p:cNvSpPr/>
          <p:nvPr/>
        </p:nvSpPr>
        <p:spPr>
          <a:xfrm>
            <a:off x="10066706" y="213406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0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ך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cxnSp>
        <p:nvCxnSpPr>
          <p:cNvPr id="15" name="מחבר ישר 14">
            <a:extLst>
              <a:ext uri="{FF2B5EF4-FFF2-40B4-BE49-F238E27FC236}">
                <a16:creationId xmlns:a16="http://schemas.microsoft.com/office/drawing/2014/main" id="{B2E43678-4E5D-47CA-817D-2CCFA962F23B}"/>
              </a:ext>
            </a:extLst>
          </p:cNvPr>
          <p:cNvCxnSpPr/>
          <p:nvPr/>
        </p:nvCxnSpPr>
        <p:spPr>
          <a:xfrm>
            <a:off x="6400800" y="168812"/>
            <a:ext cx="0" cy="6271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מלבן 15">
            <a:extLst>
              <a:ext uri="{FF2B5EF4-FFF2-40B4-BE49-F238E27FC236}">
                <a16:creationId xmlns:a16="http://schemas.microsoft.com/office/drawing/2014/main" id="{746DED99-0AB8-450A-9243-97183A68DC5A}"/>
              </a:ext>
            </a:extLst>
          </p:cNvPr>
          <p:cNvSpPr/>
          <p:nvPr/>
        </p:nvSpPr>
        <p:spPr>
          <a:xfrm>
            <a:off x="4375768" y="28170"/>
            <a:ext cx="126829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8F400089-D1FB-447F-B428-4A3EF421C09E}"/>
              </a:ext>
            </a:extLst>
          </p:cNvPr>
          <p:cNvSpPr/>
          <p:nvPr/>
        </p:nvSpPr>
        <p:spPr>
          <a:xfrm>
            <a:off x="2504226" y="28170"/>
            <a:ext cx="1311578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ם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8" name="כותרת 1">
            <a:extLst>
              <a:ext uri="{FF2B5EF4-FFF2-40B4-BE49-F238E27FC236}">
                <a16:creationId xmlns:a16="http://schemas.microsoft.com/office/drawing/2014/main" id="{843C84FA-4910-4C40-9D71-82E2736D3E09}"/>
              </a:ext>
            </a:extLst>
          </p:cNvPr>
          <p:cNvSpPr txBox="1">
            <a:spLocks/>
          </p:cNvSpPr>
          <p:nvPr/>
        </p:nvSpPr>
        <p:spPr>
          <a:xfrm>
            <a:off x="3244699" y="2026710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Aharoni" panose="02010803020104030203" pitchFamily="2" charset="-79"/>
                <a:cs typeface="Aharoni" panose="02010803020104030203" pitchFamily="2" charset="-79"/>
              </a:rPr>
              <a:t>__</a:t>
            </a:r>
            <a:r>
              <a:rPr lang="he-IL" sz="50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רי</a:t>
            </a:r>
            <a:r>
              <a:rPr lang="he-IL" sz="50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__</a:t>
            </a: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9F130C1C-3A49-41CB-99C9-C8E60B29B4C5}"/>
              </a:ext>
            </a:extLst>
          </p:cNvPr>
          <p:cNvSpPr/>
          <p:nvPr/>
        </p:nvSpPr>
        <p:spPr>
          <a:xfrm>
            <a:off x="4660021" y="1941963"/>
            <a:ext cx="7761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4ED4BC46-E645-4143-9262-4E69B98987BB}"/>
              </a:ext>
            </a:extLst>
          </p:cNvPr>
          <p:cNvSpPr/>
          <p:nvPr/>
        </p:nvSpPr>
        <p:spPr>
          <a:xfrm>
            <a:off x="3395785" y="1938992"/>
            <a:ext cx="7954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ם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1" name="כותרת 1">
            <a:extLst>
              <a:ext uri="{FF2B5EF4-FFF2-40B4-BE49-F238E27FC236}">
                <a16:creationId xmlns:a16="http://schemas.microsoft.com/office/drawing/2014/main" id="{1C6763A3-0BE8-4FB3-BBE2-7FF962CD3EEE}"/>
              </a:ext>
            </a:extLst>
          </p:cNvPr>
          <p:cNvSpPr txBox="1">
            <a:spLocks/>
          </p:cNvSpPr>
          <p:nvPr/>
        </p:nvSpPr>
        <p:spPr>
          <a:xfrm>
            <a:off x="3256006" y="2925881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ע___ד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>
            <a:extLst>
              <a:ext uri="{FF2B5EF4-FFF2-40B4-BE49-F238E27FC236}">
                <a16:creationId xmlns:a16="http://schemas.microsoft.com/office/drawing/2014/main" id="{F85F89D1-E0CB-4A18-9514-7DFDBE629ED5}"/>
              </a:ext>
            </a:extLst>
          </p:cNvPr>
          <p:cNvSpPr/>
          <p:nvPr/>
        </p:nvSpPr>
        <p:spPr>
          <a:xfrm>
            <a:off x="4159899" y="2838163"/>
            <a:ext cx="7761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3" name="כותרת 1">
            <a:extLst>
              <a:ext uri="{FF2B5EF4-FFF2-40B4-BE49-F238E27FC236}">
                <a16:creationId xmlns:a16="http://schemas.microsoft.com/office/drawing/2014/main" id="{41C977C6-73BF-46EA-8DE4-FB8E79EC8125}"/>
              </a:ext>
            </a:extLst>
          </p:cNvPr>
          <p:cNvSpPr txBox="1">
            <a:spLocks/>
          </p:cNvSpPr>
          <p:nvPr/>
        </p:nvSpPr>
        <p:spPr>
          <a:xfrm>
            <a:off x="2719992" y="3878967"/>
            <a:ext cx="277194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שׁו</a:t>
            </a:r>
            <a:r>
              <a:rPr lang="he-IL" sz="5000" b="1" dirty="0">
                <a:latin typeface="Aharoni" panose="02010803020104030203" pitchFamily="2" charset="-79"/>
                <a:cs typeface="Aharoni" panose="02010803020104030203" pitchFamily="2" charset="-79"/>
              </a:rPr>
              <a:t>__</a:t>
            </a:r>
            <a:r>
              <a:rPr lang="he-IL" sz="50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רי</a:t>
            </a:r>
            <a:r>
              <a:rPr lang="he-IL" sz="5000" b="1" dirty="0">
                <a:latin typeface="Aharoni" panose="02010803020104030203" pitchFamily="2" charset="-79"/>
                <a:cs typeface="Aharoni" panose="02010803020104030203" pitchFamily="2" charset="-79"/>
              </a:rPr>
              <a:t>__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מלבן 23">
            <a:extLst>
              <a:ext uri="{FF2B5EF4-FFF2-40B4-BE49-F238E27FC236}">
                <a16:creationId xmlns:a16="http://schemas.microsoft.com/office/drawing/2014/main" id="{BDD5A51E-7CFB-4ED4-A864-864E6FB86190}"/>
              </a:ext>
            </a:extLst>
          </p:cNvPr>
          <p:cNvSpPr/>
          <p:nvPr/>
        </p:nvSpPr>
        <p:spPr>
          <a:xfrm>
            <a:off x="4026297" y="3776371"/>
            <a:ext cx="7761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5" name="מלבן 24">
            <a:extLst>
              <a:ext uri="{FF2B5EF4-FFF2-40B4-BE49-F238E27FC236}">
                <a16:creationId xmlns:a16="http://schemas.microsoft.com/office/drawing/2014/main" id="{EEADA468-344E-4D46-821A-32408FD274BE}"/>
              </a:ext>
            </a:extLst>
          </p:cNvPr>
          <p:cNvSpPr/>
          <p:nvPr/>
        </p:nvSpPr>
        <p:spPr>
          <a:xfrm>
            <a:off x="2860315" y="3804654"/>
            <a:ext cx="7954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ם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6" name="מלבן 25">
            <a:extLst>
              <a:ext uri="{FF2B5EF4-FFF2-40B4-BE49-F238E27FC236}">
                <a16:creationId xmlns:a16="http://schemas.microsoft.com/office/drawing/2014/main" id="{F9B0BD29-5A9A-4DE3-B68B-CC59E5E16BC7}"/>
              </a:ext>
            </a:extLst>
          </p:cNvPr>
          <p:cNvSpPr/>
          <p:nvPr/>
        </p:nvSpPr>
        <p:spPr>
          <a:xfrm>
            <a:off x="6400800" y="590843"/>
            <a:ext cx="908867" cy="10972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في نهاية الكلمة</a:t>
            </a:r>
            <a:endParaRPr lang="he-IL" dirty="0"/>
          </a:p>
        </p:txBody>
      </p:sp>
      <p:sp>
        <p:nvSpPr>
          <p:cNvPr id="27" name="מלבן 26">
            <a:extLst>
              <a:ext uri="{FF2B5EF4-FFF2-40B4-BE49-F238E27FC236}">
                <a16:creationId xmlns:a16="http://schemas.microsoft.com/office/drawing/2014/main" id="{138EA4A4-56B3-4B8D-A788-2C3DB51D2FB2}"/>
              </a:ext>
            </a:extLst>
          </p:cNvPr>
          <p:cNvSpPr/>
          <p:nvPr/>
        </p:nvSpPr>
        <p:spPr>
          <a:xfrm>
            <a:off x="1748788" y="587319"/>
            <a:ext cx="908867" cy="10972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في نهاية الكلمة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951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20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0838FC6-CA96-4C9D-B441-1F6F99949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581" y="1180291"/>
            <a:ext cx="8915399" cy="947057"/>
          </a:xfrm>
        </p:spPr>
        <p:txBody>
          <a:bodyPr/>
          <a:lstStyle/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לְדָנָה אֲחוֹת _______</a:t>
            </a:r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E46AC2C8-339F-4849-A6C1-8766E49F08EC}"/>
              </a:ext>
            </a:extLst>
          </p:cNvPr>
          <p:cNvSpPr txBox="1">
            <a:spLocks/>
          </p:cNvSpPr>
          <p:nvPr/>
        </p:nvSpPr>
        <p:spPr>
          <a:xfrm>
            <a:off x="5389819" y="2254174"/>
            <a:ext cx="6436224" cy="9470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לְנעמה אָחוֹת       _______</a:t>
            </a:r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CA5B3FE1-C7E8-41EC-969F-D42EEC54561A}"/>
              </a:ext>
            </a:extLst>
          </p:cNvPr>
          <p:cNvSpPr txBox="1">
            <a:spLocks/>
          </p:cNvSpPr>
          <p:nvPr/>
        </p:nvSpPr>
        <p:spPr>
          <a:xfrm>
            <a:off x="5352756" y="3354975"/>
            <a:ext cx="6436224" cy="947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לְעֹמֶר אָח ______</a:t>
            </a: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3BA0F244-C20F-4514-B70F-20A9EC75CA7E}"/>
              </a:ext>
            </a:extLst>
          </p:cNvPr>
          <p:cNvSpPr txBox="1">
            <a:spLocks/>
          </p:cNvSpPr>
          <p:nvPr/>
        </p:nvSpPr>
        <p:spPr>
          <a:xfrm>
            <a:off x="5352756" y="4582602"/>
            <a:ext cx="6436224" cy="947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לְנָדָב אָח ______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46A775C4-1BF1-4BAB-8BA8-29716AF68904}"/>
              </a:ext>
            </a:extLst>
          </p:cNvPr>
          <p:cNvSpPr/>
          <p:nvPr/>
        </p:nvSpPr>
        <p:spPr>
          <a:xfrm>
            <a:off x="7022034" y="196700"/>
            <a:ext cx="34387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אֶחָד (</a:t>
            </a:r>
            <a:r>
              <a:rPr lang="ar-S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للمذكر)</a:t>
            </a:r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040837FC-870E-42E1-B42E-D7A7AFAD5556}"/>
              </a:ext>
            </a:extLst>
          </p:cNvPr>
          <p:cNvSpPr/>
          <p:nvPr/>
        </p:nvSpPr>
        <p:spPr>
          <a:xfrm>
            <a:off x="1275216" y="184837"/>
            <a:ext cx="589715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אַחַת </a:t>
            </a:r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raditional Arabic" panose="02020603050405020304" pitchFamily="18" charset="-78"/>
                <a:cs typeface="David" panose="020E0502060401010101" pitchFamily="34" charset="-79"/>
              </a:rPr>
              <a:t>(</a:t>
            </a:r>
            <a:r>
              <a:rPr lang="ar-S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للمؤنث</a:t>
            </a:r>
            <a:r>
              <a:rPr lang="ar-S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</a:rPr>
              <a:t>)</a:t>
            </a:r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id="{AA946FB1-A735-4F67-B81F-8F497972393C}"/>
              </a:ext>
            </a:extLst>
          </p:cNvPr>
          <p:cNvSpPr/>
          <p:nvPr/>
        </p:nvSpPr>
        <p:spPr>
          <a:xfrm>
            <a:off x="7172375" y="1063212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אַחַת</a:t>
            </a:r>
          </a:p>
        </p:txBody>
      </p: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2B7B77E8-F445-47FE-9382-E0CF5EB78991}"/>
              </a:ext>
            </a:extLst>
          </p:cNvPr>
          <p:cNvSpPr/>
          <p:nvPr/>
        </p:nvSpPr>
        <p:spPr>
          <a:xfrm>
            <a:off x="6498492" y="2098128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אַחַת</a:t>
            </a:r>
          </a:p>
        </p:txBody>
      </p:sp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9F298406-6E85-406D-8BCB-B3F14CD9A8D8}"/>
              </a:ext>
            </a:extLst>
          </p:cNvPr>
          <p:cNvSpPr/>
          <p:nvPr/>
        </p:nvSpPr>
        <p:spPr>
          <a:xfrm>
            <a:off x="7525056" y="3238075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אֶחָד</a:t>
            </a:r>
          </a:p>
        </p:txBody>
      </p:sp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21421526-B067-4E21-A398-02EF904DFFBB}"/>
              </a:ext>
            </a:extLst>
          </p:cNvPr>
          <p:cNvSpPr/>
          <p:nvPr/>
        </p:nvSpPr>
        <p:spPr>
          <a:xfrm>
            <a:off x="7543587" y="4465702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אֶחָד</a:t>
            </a:r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DCD5A16C-59E3-4BE5-96F8-7DEF04C893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8" r="1639" b="6134"/>
          <a:stretch/>
        </p:blipFill>
        <p:spPr bwMode="auto">
          <a:xfrm>
            <a:off x="209659" y="1130580"/>
            <a:ext cx="6148937" cy="5727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777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041"/>
    </mc:Choice>
    <mc:Fallback>
      <p:transition spd="slow" advTm="150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0838FC6-CA96-4C9D-B441-1F6F99949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4279" y="1895702"/>
            <a:ext cx="8915399" cy="947057"/>
          </a:xfrm>
        </p:spPr>
        <p:txBody>
          <a:bodyPr>
            <a:normAutofit fontScale="90000"/>
          </a:bodyPr>
          <a:lstStyle/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לְדָנָה _______ אֲחִים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E46AC2C8-339F-4849-A6C1-8766E49F08EC}"/>
              </a:ext>
            </a:extLst>
          </p:cNvPr>
          <p:cNvSpPr txBox="1">
            <a:spLocks/>
          </p:cNvSpPr>
          <p:nvPr/>
        </p:nvSpPr>
        <p:spPr>
          <a:xfrm>
            <a:off x="5623495" y="2252984"/>
            <a:ext cx="6436224" cy="947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לְדנעמה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_______ אָחִים</a:t>
            </a:r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CA5B3FE1-C7E8-41EC-969F-D42EEC54561A}"/>
              </a:ext>
            </a:extLst>
          </p:cNvPr>
          <p:cNvSpPr txBox="1">
            <a:spLocks/>
          </p:cNvSpPr>
          <p:nvPr/>
        </p:nvSpPr>
        <p:spPr>
          <a:xfrm>
            <a:off x="5623495" y="3429000"/>
            <a:ext cx="6436224" cy="947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לְעֹמֶר _______ אֲחָיוֹת</a:t>
            </a: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3BA0F244-C20F-4514-B70F-20A9EC75CA7E}"/>
              </a:ext>
            </a:extLst>
          </p:cNvPr>
          <p:cNvSpPr txBox="1">
            <a:spLocks/>
          </p:cNvSpPr>
          <p:nvPr/>
        </p:nvSpPr>
        <p:spPr>
          <a:xfrm>
            <a:off x="5413138" y="4579909"/>
            <a:ext cx="6436224" cy="947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לְנָדָב _______ אֲחָיוֹת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12C13280-A2B8-49A2-BA0D-0CA1A846C335}"/>
              </a:ext>
            </a:extLst>
          </p:cNvPr>
          <p:cNvSpPr/>
          <p:nvPr/>
        </p:nvSpPr>
        <p:spPr>
          <a:xfrm>
            <a:off x="7631910" y="184837"/>
            <a:ext cx="3284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שְׁנֵי (</a:t>
            </a:r>
            <a:r>
              <a:rPr lang="ar-S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للمذكر)</a:t>
            </a:r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2BA08B2-2A52-44EF-B2B2-75B60F90ABC6}"/>
              </a:ext>
            </a:extLst>
          </p:cNvPr>
          <p:cNvSpPr/>
          <p:nvPr/>
        </p:nvSpPr>
        <p:spPr>
          <a:xfrm>
            <a:off x="3566195" y="172974"/>
            <a:ext cx="33794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שְׁתֵי </a:t>
            </a:r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raditional Arabic" panose="02020603050405020304" pitchFamily="18" charset="-78"/>
                <a:cs typeface="David" panose="020E0502060401010101" pitchFamily="34" charset="-79"/>
              </a:rPr>
              <a:t>(</a:t>
            </a:r>
            <a:r>
              <a:rPr lang="ar-S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للمؤنث</a:t>
            </a:r>
            <a:r>
              <a:rPr lang="ar-S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</a:rPr>
              <a:t>)</a:t>
            </a:r>
            <a:endParaRPr lang="he-I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42EC907E-6F7F-4F63-9EC4-3B76017303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8" r="1639" b="6134"/>
          <a:stretch/>
        </p:blipFill>
        <p:spPr bwMode="auto">
          <a:xfrm>
            <a:off x="89363" y="1127182"/>
            <a:ext cx="5867300" cy="4603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2C560C4B-57DF-4364-99D8-7C5A1C4A43FD}"/>
              </a:ext>
            </a:extLst>
          </p:cNvPr>
          <p:cNvSpPr/>
          <p:nvPr/>
        </p:nvSpPr>
        <p:spPr>
          <a:xfrm>
            <a:off x="8631250" y="1055160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שְׁנֵי</a:t>
            </a:r>
          </a:p>
        </p:txBody>
      </p: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30E79B54-5E31-490A-B7E5-87FDD428F2C6}"/>
              </a:ext>
            </a:extLst>
          </p:cNvPr>
          <p:cNvSpPr/>
          <p:nvPr/>
        </p:nvSpPr>
        <p:spPr>
          <a:xfrm>
            <a:off x="7957367" y="2162021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שְׁנֵי</a:t>
            </a:r>
          </a:p>
        </p:txBody>
      </p:sp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8B549E60-8759-40DC-8B05-2AB1B72D0292}"/>
              </a:ext>
            </a:extLst>
          </p:cNvPr>
          <p:cNvSpPr/>
          <p:nvPr/>
        </p:nvSpPr>
        <p:spPr>
          <a:xfrm>
            <a:off x="8600464" y="3317294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שְׁתֵי</a:t>
            </a:r>
          </a:p>
        </p:txBody>
      </p:sp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202F3ACE-F242-4A09-81D3-32F6652EA588}"/>
              </a:ext>
            </a:extLst>
          </p:cNvPr>
          <p:cNvSpPr/>
          <p:nvPr/>
        </p:nvSpPr>
        <p:spPr>
          <a:xfrm>
            <a:off x="8600463" y="4487763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שְׁתֵי</a:t>
            </a: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D1FD4EBC-9384-4248-B461-DB89E3F63F2F}"/>
              </a:ext>
            </a:extLst>
          </p:cNvPr>
          <p:cNvSpPr txBox="1">
            <a:spLocks/>
          </p:cNvSpPr>
          <p:nvPr/>
        </p:nvSpPr>
        <p:spPr>
          <a:xfrm>
            <a:off x="407963" y="5847547"/>
            <a:ext cx="11571715" cy="947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לְמִרְים ולְרָמִי _______ בָּנוֹת וּ____ בָּנִים</a:t>
            </a:r>
          </a:p>
        </p:txBody>
      </p:sp>
      <p:sp>
        <p:nvSpPr>
          <p:cNvPr id="16" name="מלבן: פינות מעוגלות 15">
            <a:extLst>
              <a:ext uri="{FF2B5EF4-FFF2-40B4-BE49-F238E27FC236}">
                <a16:creationId xmlns:a16="http://schemas.microsoft.com/office/drawing/2014/main" id="{F7C31BAF-E74C-4155-B5DF-E38C95C8C69A}"/>
              </a:ext>
            </a:extLst>
          </p:cNvPr>
          <p:cNvSpPr/>
          <p:nvPr/>
        </p:nvSpPr>
        <p:spPr>
          <a:xfrm>
            <a:off x="3023013" y="5730818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שְׁנֵי</a:t>
            </a:r>
          </a:p>
        </p:txBody>
      </p:sp>
      <p:sp>
        <p:nvSpPr>
          <p:cNvPr id="17" name="מלבן: פינות מעוגלות 16">
            <a:extLst>
              <a:ext uri="{FF2B5EF4-FFF2-40B4-BE49-F238E27FC236}">
                <a16:creationId xmlns:a16="http://schemas.microsoft.com/office/drawing/2014/main" id="{3BB201A8-B21B-4DC9-ACAD-DF2B55139EF1}"/>
              </a:ext>
            </a:extLst>
          </p:cNvPr>
          <p:cNvSpPr/>
          <p:nvPr/>
        </p:nvSpPr>
        <p:spPr>
          <a:xfrm>
            <a:off x="6489896" y="5731496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שְׁתֵי</a:t>
            </a:r>
          </a:p>
        </p:txBody>
      </p:sp>
    </p:spTree>
    <p:extLst>
      <p:ext uri="{BB962C8B-B14F-4D97-AF65-F5344CB8AC3E}">
        <p14:creationId xmlns:p14="http://schemas.microsoft.com/office/powerpoint/2010/main" val="54544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3" grpId="0" animBg="1"/>
      <p:bldP spid="14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DBD8C545-573F-4F5F-B9DC-8D766E58D3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34" r="2524" b="11160"/>
          <a:stretch/>
        </p:blipFill>
        <p:spPr bwMode="auto">
          <a:xfrm>
            <a:off x="703383" y="988255"/>
            <a:ext cx="11043140" cy="4881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>
            <a:extLst>
              <a:ext uri="{FF2B5EF4-FFF2-40B4-BE49-F238E27FC236}">
                <a16:creationId xmlns:a16="http://schemas.microsoft.com/office/drawing/2014/main" id="{186D0BE1-0AC1-433D-B652-188B7550B4DE}"/>
              </a:ext>
            </a:extLst>
          </p:cNvPr>
          <p:cNvSpPr/>
          <p:nvPr/>
        </p:nvSpPr>
        <p:spPr>
          <a:xfrm>
            <a:off x="703383" y="3189849"/>
            <a:ext cx="9324535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عائلة </a:t>
            </a:r>
            <a:r>
              <a:rPr lang="he-IL" sz="3500" b="1" dirty="0">
                <a:latin typeface="David" panose="020E0502060401010101" pitchFamily="34" charset="-79"/>
                <a:cs typeface="David" panose="020E0502060401010101" pitchFamily="34" charset="-79"/>
              </a:rPr>
              <a:t>דָנָה</a:t>
            </a:r>
            <a:r>
              <a:rPr lang="ar-SA" sz="3500" b="1" dirty="0">
                <a:latin typeface="David" panose="020E0502060401010101" pitchFamily="34" charset="-79"/>
                <a:cs typeface="David" panose="020E0502060401010101" pitchFamily="34" charset="-79"/>
              </a:rPr>
              <a:t>    </a:t>
            </a:r>
            <a:r>
              <a:rPr lang="ar-SA" sz="3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يوجد    أربعة    أولاد –    2    بنات و 2  أبناء</a:t>
            </a:r>
            <a:endParaRPr lang="he-IL" sz="3500" b="1" dirty="0">
              <a:latin typeface="Traditional Arabic" panose="02020603050405020304" pitchFamily="18" charset="-78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588E7783-B739-413C-876C-7E073B2782AE}"/>
              </a:ext>
            </a:extLst>
          </p:cNvPr>
          <p:cNvSpPr/>
          <p:nvPr/>
        </p:nvSpPr>
        <p:spPr>
          <a:xfrm>
            <a:off x="869851" y="4326988"/>
            <a:ext cx="9324535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عائلة </a:t>
            </a:r>
            <a:r>
              <a:rPr lang="he-IL" sz="3500" b="1" dirty="0">
                <a:latin typeface="David" panose="020E0502060401010101" pitchFamily="34" charset="-79"/>
                <a:cs typeface="David" panose="020E0502060401010101" pitchFamily="34" charset="-79"/>
              </a:rPr>
              <a:t>דָנָה</a:t>
            </a:r>
            <a:r>
              <a:rPr lang="ar-SA" sz="3500" b="1" dirty="0">
                <a:latin typeface="David" panose="020E0502060401010101" pitchFamily="34" charset="-79"/>
                <a:cs typeface="David" panose="020E0502060401010101" pitchFamily="34" charset="-79"/>
              </a:rPr>
              <a:t>    </a:t>
            </a:r>
            <a:r>
              <a:rPr lang="ar-SA" sz="3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يوجد    أربعة    أخوة –    2    أخوات و 2  أخوة</a:t>
            </a:r>
            <a:endParaRPr lang="he-IL" sz="3500" b="1" dirty="0"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408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C9E6B05-9D67-4FBD-A337-1921A90097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5" t="4131" r="3233" b="5921"/>
          <a:stretch/>
        </p:blipFill>
        <p:spPr bwMode="auto">
          <a:xfrm>
            <a:off x="4009292" y="1294228"/>
            <a:ext cx="8182708" cy="556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55EEA6A9-759E-4815-895D-4D0F3BAAC1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8" t="30942" r="6599" b="8536"/>
          <a:stretch/>
        </p:blipFill>
        <p:spPr bwMode="auto">
          <a:xfrm>
            <a:off x="-1" y="0"/>
            <a:ext cx="5613009" cy="296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מחבר ישר 3">
            <a:extLst>
              <a:ext uri="{FF2B5EF4-FFF2-40B4-BE49-F238E27FC236}">
                <a16:creationId xmlns:a16="http://schemas.microsoft.com/office/drawing/2014/main" id="{CA2B12F5-162C-4F1D-9AC0-B1D6DDAE10E0}"/>
              </a:ext>
            </a:extLst>
          </p:cNvPr>
          <p:cNvCxnSpPr>
            <a:cxnSpLocks/>
          </p:cNvCxnSpPr>
          <p:nvPr/>
        </p:nvCxnSpPr>
        <p:spPr>
          <a:xfrm flipH="1">
            <a:off x="5978770" y="2799471"/>
            <a:ext cx="801858" cy="0"/>
          </a:xfrm>
          <a:prstGeom prst="line">
            <a:avLst/>
          </a:prstGeom>
          <a:ln w="476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FC984E0A-8561-4307-979C-C09F430E8588}"/>
              </a:ext>
            </a:extLst>
          </p:cNvPr>
          <p:cNvCxnSpPr>
            <a:cxnSpLocks/>
          </p:cNvCxnSpPr>
          <p:nvPr/>
        </p:nvCxnSpPr>
        <p:spPr>
          <a:xfrm flipH="1">
            <a:off x="6918961" y="2783059"/>
            <a:ext cx="801858" cy="0"/>
          </a:xfrm>
          <a:prstGeom prst="line">
            <a:avLst/>
          </a:prstGeom>
          <a:ln w="476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9B04D475-513E-4B0B-91A1-321C3E55413B}"/>
              </a:ext>
            </a:extLst>
          </p:cNvPr>
          <p:cNvCxnSpPr>
            <a:cxnSpLocks/>
          </p:cNvCxnSpPr>
          <p:nvPr/>
        </p:nvCxnSpPr>
        <p:spPr>
          <a:xfrm flipH="1" flipV="1">
            <a:off x="7891974" y="2783059"/>
            <a:ext cx="656493" cy="16412"/>
          </a:xfrm>
          <a:prstGeom prst="line">
            <a:avLst/>
          </a:prstGeom>
          <a:ln w="476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F3AB184F-6DFB-4B19-B888-F93CA8E06DC8}"/>
              </a:ext>
            </a:extLst>
          </p:cNvPr>
          <p:cNvCxnSpPr>
            <a:cxnSpLocks/>
          </p:cNvCxnSpPr>
          <p:nvPr/>
        </p:nvCxnSpPr>
        <p:spPr>
          <a:xfrm flipH="1" flipV="1">
            <a:off x="8719622" y="2799471"/>
            <a:ext cx="656493" cy="16412"/>
          </a:xfrm>
          <a:prstGeom prst="line">
            <a:avLst/>
          </a:prstGeom>
          <a:ln w="476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מלבן 8">
            <a:extLst>
              <a:ext uri="{FF2B5EF4-FFF2-40B4-BE49-F238E27FC236}">
                <a16:creationId xmlns:a16="http://schemas.microsoft.com/office/drawing/2014/main" id="{EA83086B-169F-41A9-99EF-9B9638FB4F43}"/>
              </a:ext>
            </a:extLst>
          </p:cNvPr>
          <p:cNvSpPr/>
          <p:nvPr/>
        </p:nvSpPr>
        <p:spPr>
          <a:xfrm>
            <a:off x="5922498" y="1683435"/>
            <a:ext cx="5805268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أكملوا الكلمات:       أخ    أخت   إخوة    أخوات</a:t>
            </a:r>
            <a:endParaRPr lang="he-IL" sz="3000" b="1" dirty="0">
              <a:latin typeface="Traditional Arabic" panose="02020603050405020304" pitchFamily="18" charset="-78"/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FD42F8C7-1707-4D79-9C4D-3F710C8776F0}"/>
              </a:ext>
            </a:extLst>
          </p:cNvPr>
          <p:cNvSpPr/>
          <p:nvPr/>
        </p:nvSpPr>
        <p:spPr>
          <a:xfrm>
            <a:off x="7891974" y="767863"/>
            <a:ext cx="4030394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انظروا في الصورة في الصفحة السابقة</a:t>
            </a:r>
            <a:endParaRPr lang="he-IL" sz="3000" b="1" dirty="0"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9649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58A80926-CF5C-42A2-A9D6-DFF87C21DC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89" t="4924" r="6626" b="5560"/>
          <a:stretch/>
        </p:blipFill>
        <p:spPr bwMode="auto">
          <a:xfrm>
            <a:off x="5162843" y="1631853"/>
            <a:ext cx="7029158" cy="522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5B9BE7CD-EECC-4544-A33A-4A45DAACE0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8" t="30942" r="6599" b="8536"/>
          <a:stretch/>
        </p:blipFill>
        <p:spPr bwMode="auto">
          <a:xfrm>
            <a:off x="0" y="0"/>
            <a:ext cx="5613009" cy="4107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>
            <a:extLst>
              <a:ext uri="{FF2B5EF4-FFF2-40B4-BE49-F238E27FC236}">
                <a16:creationId xmlns:a16="http://schemas.microsoft.com/office/drawing/2014/main" id="{4D3F4064-C704-47D0-81CE-FD2900F40C56}"/>
              </a:ext>
            </a:extLst>
          </p:cNvPr>
          <p:cNvSpPr/>
          <p:nvPr/>
        </p:nvSpPr>
        <p:spPr>
          <a:xfrm>
            <a:off x="6222609" y="1134795"/>
            <a:ext cx="5805268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أكملوا الكلمات:   أبناء   بنات  </a:t>
            </a:r>
            <a:r>
              <a:rPr lang="ar-SA" sz="3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إبن</a:t>
            </a:r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ar-SA" sz="3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إبنة</a:t>
            </a:r>
            <a:endParaRPr lang="he-IL" sz="3000" b="1" dirty="0">
              <a:latin typeface="Traditional Arabic" panose="02020603050405020304" pitchFamily="18" charset="-78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C310CE91-2F96-49CC-ADC7-213C9F7940E4}"/>
              </a:ext>
            </a:extLst>
          </p:cNvPr>
          <p:cNvSpPr/>
          <p:nvPr/>
        </p:nvSpPr>
        <p:spPr>
          <a:xfrm>
            <a:off x="7420708" y="4945965"/>
            <a:ext cx="1256714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الثانية</a:t>
            </a:r>
            <a:endParaRPr lang="he-IL" sz="3000" b="1" dirty="0">
              <a:latin typeface="Traditional Arabic" panose="02020603050405020304" pitchFamily="18" charset="-78"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0901D00E-E798-404C-A3E4-12C01833C790}"/>
              </a:ext>
            </a:extLst>
          </p:cNvPr>
          <p:cNvSpPr/>
          <p:nvPr/>
        </p:nvSpPr>
        <p:spPr>
          <a:xfrm>
            <a:off x="7094807" y="5808783"/>
            <a:ext cx="1256714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الثالثة</a:t>
            </a:r>
            <a:endParaRPr lang="he-IL" sz="3000" b="1" dirty="0">
              <a:latin typeface="Traditional Arabic" panose="02020603050405020304" pitchFamily="18" charset="-78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B0E0CA7B-D247-421C-8CD5-0C5BFEE3958B}"/>
              </a:ext>
            </a:extLst>
          </p:cNvPr>
          <p:cNvSpPr/>
          <p:nvPr/>
        </p:nvSpPr>
        <p:spPr>
          <a:xfrm>
            <a:off x="7392572" y="3106029"/>
            <a:ext cx="1256714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الأكبر</a:t>
            </a:r>
            <a:endParaRPr lang="he-IL" sz="3000" b="1" dirty="0">
              <a:latin typeface="Traditional Arabic" panose="02020603050405020304" pitchFamily="18" charset="-78"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160EFE3A-4AFC-4D90-A06F-84BFAB257C19}"/>
              </a:ext>
            </a:extLst>
          </p:cNvPr>
          <p:cNvSpPr/>
          <p:nvPr/>
        </p:nvSpPr>
        <p:spPr>
          <a:xfrm>
            <a:off x="7280031" y="3965916"/>
            <a:ext cx="1256714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الأصغر</a:t>
            </a:r>
            <a:endParaRPr lang="he-IL" sz="3000" b="1" dirty="0"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4719518"/>
      </p:ext>
    </p:extLst>
  </p:cSld>
  <p:clrMapOvr>
    <a:masterClrMapping/>
  </p:clrMapOvr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915</TotalTime>
  <Words>147</Words>
  <Application>Microsoft Office PowerPoint</Application>
  <PresentationFormat>מסך רחב</PresentationFormat>
  <Paragraphs>56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3" baseType="lpstr">
      <vt:lpstr>Aharoni</vt:lpstr>
      <vt:lpstr>Arial</vt:lpstr>
      <vt:lpstr>Century Gothic</vt:lpstr>
      <vt:lpstr>David</vt:lpstr>
      <vt:lpstr>Traditional Arabic</vt:lpstr>
      <vt:lpstr>Wingdings 3</vt:lpstr>
      <vt:lpstr>עשן מתפתל</vt:lpstr>
      <vt:lpstr>דר____</vt:lpstr>
      <vt:lpstr>לְדָנָה אֲחוֹת _______</vt:lpstr>
      <vt:lpstr>לְדָנָה _______ אֲחִים 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לְדָנָה _______ אֲחָיוֹת</dc:title>
  <dc:creator>USER</dc:creator>
  <cp:lastModifiedBy>USER</cp:lastModifiedBy>
  <cp:revision>21</cp:revision>
  <dcterms:created xsi:type="dcterms:W3CDTF">2021-01-17T15:28:36Z</dcterms:created>
  <dcterms:modified xsi:type="dcterms:W3CDTF">2021-01-18T06:44:22Z</dcterms:modified>
</cp:coreProperties>
</file>